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917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CF7192-35E5-49AF-A325-F98ADC70598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538BE-C9F8-40E2-A4E4-980AB1C225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F08FCB7-BF39-4A44-8B3F-E3CF4EF46E05}" type="slidenum">
              <a:rPr lang="en-US"/>
              <a:pPr/>
              <a:t>9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smtClean="0"/>
              <a:t>As information technology and systems evolved from Financial applications to where they are today, the position of the Chief Information Officer has risen in importance.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Since the position has become one of critical strategic value to an organization, the business is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538BE-C9F8-40E2-A4E4-980AB1C2251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219200"/>
            <a:ext cx="6400800" cy="4419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EC9E-FC91-437B-A39B-EE7BEB2103B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Oval 9"/>
          <p:cNvSpPr>
            <a:spLocks noChangeArrowheads="1"/>
          </p:cNvSpPr>
          <p:nvPr userDrawn="1"/>
        </p:nvSpPr>
        <p:spPr bwMode="auto">
          <a:xfrm>
            <a:off x="8382000" y="6172200"/>
            <a:ext cx="533400" cy="5334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chemeClr val="bg2"/>
              </a:solidFill>
            </a:endParaRPr>
          </a:p>
        </p:txBody>
      </p:sp>
      <p:sp>
        <p:nvSpPr>
          <p:cNvPr id="8" name="Rectangle 6"/>
          <p:cNvSpPr txBox="1">
            <a:spLocks noChangeArrowheads="1"/>
          </p:cNvSpPr>
          <p:nvPr userDrawn="1"/>
        </p:nvSpPr>
        <p:spPr bwMode="auto">
          <a:xfrm>
            <a:off x="6743700" y="62833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83DB05-F327-484C-89B0-B3C1DCE7266E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710238"/>
            <a:ext cx="66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EC9E-FC91-437B-A39B-EE7BEB2103B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652C6D-CECC-49EB-87A8-928B2A3798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EC9E-FC91-437B-A39B-EE7BEB2103B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652C6D-CECC-49EB-87A8-928B2A3798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14915-7457-4C0D-A2B3-0A0CDE587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528869" y="6445250"/>
            <a:ext cx="6803135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Project Management Institute, Silicon Valley – 28 Jan 2013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EC9E-FC91-437B-A39B-EE7BEB2103B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5"/>
          <p:cNvSpPr txBox="1">
            <a:spLocks noChangeArrowheads="1"/>
          </p:cNvSpPr>
          <p:nvPr userDrawn="1"/>
        </p:nvSpPr>
        <p:spPr>
          <a:xfrm>
            <a:off x="1197865" y="6445250"/>
            <a:ext cx="6803135" cy="47625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Project Management Institute, Silicon Valley – 28 Jan 2013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 flipV="1">
            <a:off x="1131983" y="6337299"/>
            <a:ext cx="6874525" cy="0"/>
          </a:xfrm>
          <a:prstGeom prst="line">
            <a:avLst/>
          </a:prstGeom>
          <a:noFill/>
          <a:ln w="38100">
            <a:solidFill>
              <a:srgbClr val="BC415A"/>
            </a:solidFill>
            <a:round/>
            <a:headEnd/>
            <a:tailEnd/>
          </a:ln>
          <a:effectLst>
            <a:outerShdw dist="107763" dir="2700000" algn="ctr" rotWithShape="0">
              <a:srgbClr val="0303FB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404908" y="842963"/>
            <a:ext cx="8347075" cy="0"/>
          </a:xfrm>
          <a:prstGeom prst="line">
            <a:avLst/>
          </a:prstGeom>
          <a:noFill/>
          <a:ln w="38100">
            <a:solidFill>
              <a:srgbClr val="BC415A"/>
            </a:solidFill>
            <a:round/>
            <a:headEnd/>
            <a:tailEnd/>
          </a:ln>
          <a:effectLst>
            <a:outerShdw dist="107763" dir="2700000" algn="ctr" rotWithShape="0">
              <a:srgbClr val="0303FB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auto">
          <a:xfrm>
            <a:off x="8382000" y="6172200"/>
            <a:ext cx="533400" cy="5334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chemeClr val="bg2"/>
              </a:solidFill>
            </a:endParaRPr>
          </a:p>
        </p:txBody>
      </p:sp>
      <p:sp>
        <p:nvSpPr>
          <p:cNvPr id="11" name="Rectangle 6"/>
          <p:cNvSpPr txBox="1">
            <a:spLocks noChangeArrowheads="1"/>
          </p:cNvSpPr>
          <p:nvPr userDrawn="1"/>
        </p:nvSpPr>
        <p:spPr bwMode="auto">
          <a:xfrm>
            <a:off x="6743700" y="62833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83DB05-F327-484C-89B0-B3C1DCE7266E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710238"/>
            <a:ext cx="66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EC9E-FC91-437B-A39B-EE7BEB2103B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652C6D-CECC-49EB-87A8-928B2A3798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EC9E-FC91-437B-A39B-EE7BEB2103B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652C6D-CECC-49EB-87A8-928B2A3798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EC9E-FC91-437B-A39B-EE7BEB2103B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652C6D-CECC-49EB-87A8-928B2A3798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EC9E-FC91-437B-A39B-EE7BEB2103B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652C6D-CECC-49EB-87A8-928B2A3798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EC9E-FC91-437B-A39B-EE7BEB2103B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652C6D-CECC-49EB-87A8-928B2A3798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EC9E-FC91-437B-A39B-EE7BEB2103B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652C6D-CECC-49EB-87A8-928B2A3798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EC9E-FC91-437B-A39B-EE7BEB2103B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652C6D-CECC-49EB-87A8-928B2A3798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BEC9E-FC91-437B-A39B-EE7BEB2103B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5"/>
          <p:cNvSpPr txBox="1">
            <a:spLocks noChangeArrowheads="1"/>
          </p:cNvSpPr>
          <p:nvPr userDrawn="1"/>
        </p:nvSpPr>
        <p:spPr>
          <a:xfrm>
            <a:off x="1197865" y="6445250"/>
            <a:ext cx="6803135" cy="47625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Project Management Institute, Silicon Valley – 28 Jan 2013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 flipV="1">
            <a:off x="1131983" y="6337299"/>
            <a:ext cx="6874525" cy="0"/>
          </a:xfrm>
          <a:prstGeom prst="line">
            <a:avLst/>
          </a:prstGeom>
          <a:noFill/>
          <a:ln w="38100">
            <a:solidFill>
              <a:srgbClr val="BC415A"/>
            </a:solidFill>
            <a:round/>
            <a:headEnd/>
            <a:tailEnd/>
          </a:ln>
          <a:effectLst>
            <a:outerShdw dist="107763" dir="2700000" algn="ctr" rotWithShape="0">
              <a:srgbClr val="0303FB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404908" y="842963"/>
            <a:ext cx="8347075" cy="0"/>
          </a:xfrm>
          <a:prstGeom prst="line">
            <a:avLst/>
          </a:prstGeom>
          <a:noFill/>
          <a:ln w="38100">
            <a:solidFill>
              <a:srgbClr val="BC415A"/>
            </a:solidFill>
            <a:round/>
            <a:headEnd/>
            <a:tailEnd/>
          </a:ln>
          <a:effectLst>
            <a:outerShdw dist="107763" dir="2700000" algn="ctr" rotWithShape="0">
              <a:srgbClr val="0303FB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auto">
          <a:xfrm>
            <a:off x="8382000" y="6172200"/>
            <a:ext cx="533400" cy="5334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chemeClr val="bg2"/>
              </a:solidFill>
            </a:endParaRPr>
          </a:p>
        </p:txBody>
      </p:sp>
      <p:sp>
        <p:nvSpPr>
          <p:cNvPr id="11" name="Rectangle 6"/>
          <p:cNvSpPr txBox="1">
            <a:spLocks noChangeArrowheads="1"/>
          </p:cNvSpPr>
          <p:nvPr userDrawn="1"/>
        </p:nvSpPr>
        <p:spPr bwMode="auto">
          <a:xfrm>
            <a:off x="6743700" y="62833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83DB05-F327-484C-89B0-B3C1DCE7266E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8600" y="5710238"/>
            <a:ext cx="66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gunnm.org/~soda/images/einstein.jpg&amp;imgrefurl=http://gunnm.org/~soda/images/&amp;h=600&amp;w=800&amp;sz=113&amp;tbnid=2HJmZH4Cil0J:&amp;tbnh=106&amp;tbnw=141&amp;start=9&amp;prev=/images?q=einstein&amp;hl=en&amp;lr=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gunnm.org/~soda/images/einstein.jpg&amp;imgrefurl=http://gunnm.org/~soda/images/&amp;h=600&amp;w=800&amp;sz=113&amp;tbnid=2HJmZH4Cil0J:&amp;tbnh=106&amp;tbnw=141&amp;start=9&amp;prev=/images?q=einstein&amp;hl=en&amp;lr=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9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743700" y="62833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85FEE962-9FC7-4218-AB66-48DD59EB3AE6}" type="slidenum">
              <a:rPr lang="en-US"/>
              <a:pPr/>
              <a:t>1</a:t>
            </a:fld>
            <a:endParaRPr lang="en-US"/>
          </a:p>
        </p:txBody>
      </p:sp>
      <p:pic>
        <p:nvPicPr>
          <p:cNvPr id="5" name="Picture 7" descr="Tapestry%20Chenille%200310%20WR"/>
          <p:cNvPicPr>
            <a:picLocks noChangeAspect="1" noChangeArrowheads="1"/>
          </p:cNvPicPr>
          <p:nvPr/>
        </p:nvPicPr>
        <p:blipFill>
          <a:blip r:embed="rId3" cstate="print">
            <a:lum bright="4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976313" y="666750"/>
            <a:ext cx="71691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6600" dirty="0">
                <a:latin typeface="Arial Black" pitchFamily="34" charset="0"/>
              </a:rPr>
              <a:t>Being A Leader</a:t>
            </a:r>
          </a:p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Managing Your Own Career Tapestry</a:t>
            </a:r>
          </a:p>
        </p:txBody>
      </p:sp>
      <p:sp>
        <p:nvSpPr>
          <p:cNvPr id="7" name="Line 22"/>
          <p:cNvSpPr>
            <a:spLocks noChangeShapeType="1"/>
          </p:cNvSpPr>
          <p:nvPr/>
        </p:nvSpPr>
        <p:spPr bwMode="auto">
          <a:xfrm>
            <a:off x="1143000" y="2624138"/>
            <a:ext cx="7010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8" name="Group 31"/>
          <p:cNvGrpSpPr>
            <a:grpSpLocks/>
          </p:cNvGrpSpPr>
          <p:nvPr/>
        </p:nvGrpSpPr>
        <p:grpSpPr bwMode="auto">
          <a:xfrm>
            <a:off x="2357438" y="3300413"/>
            <a:ext cx="4557712" cy="2486025"/>
            <a:chOff x="1485" y="2079"/>
            <a:chExt cx="2871" cy="1566"/>
          </a:xfrm>
        </p:grpSpPr>
        <p:sp>
          <p:nvSpPr>
            <p:cNvPr id="9" name="Rectangle 23"/>
            <p:cNvSpPr>
              <a:spLocks noChangeArrowheads="1"/>
            </p:cNvSpPr>
            <p:nvPr/>
          </p:nvSpPr>
          <p:spPr bwMode="auto">
            <a:xfrm>
              <a:off x="1485" y="2079"/>
              <a:ext cx="2871" cy="15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0" name="Object 24"/>
            <p:cNvGraphicFramePr>
              <a:graphicFrameLocks noChangeAspect="1"/>
            </p:cNvGraphicFramePr>
            <p:nvPr/>
          </p:nvGraphicFramePr>
          <p:xfrm>
            <a:off x="2538" y="2175"/>
            <a:ext cx="662" cy="1029"/>
          </p:xfrm>
          <a:graphic>
            <a:graphicData uri="http://schemas.openxmlformats.org/presentationml/2006/ole">
              <p:oleObj spid="_x0000_s1026" r:id="rId4" imgW="1190476" imgH="1867161" progId="PBrush">
                <p:embed/>
              </p:oleObj>
            </a:graphicData>
          </a:graphic>
        </p:graphicFrame>
        <p:sp>
          <p:nvSpPr>
            <p:cNvPr id="11" name="Text Box 26"/>
            <p:cNvSpPr txBox="1">
              <a:spLocks noChangeArrowheads="1"/>
            </p:cNvSpPr>
            <p:nvPr/>
          </p:nvSpPr>
          <p:spPr bwMode="auto">
            <a:xfrm>
              <a:off x="1769" y="3206"/>
              <a:ext cx="2187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100" b="1" dirty="0"/>
                <a:t>WIRE: </a:t>
              </a:r>
              <a:r>
                <a:rPr lang="en-US" sz="1400" b="1" u="sng" dirty="0" smtClean="0">
                  <a:solidFill>
                    <a:srgbClr val="0000FF"/>
                  </a:solidFill>
                </a:rPr>
                <a:t>dlane@oocio.com</a:t>
              </a:r>
              <a:r>
                <a:rPr lang="en-US" sz="1100" u="sng" dirty="0" smtClean="0">
                  <a:solidFill>
                    <a:srgbClr val="3366FF"/>
                  </a:solidFill>
                </a:rPr>
                <a:t> </a:t>
              </a:r>
              <a:endParaRPr lang="en-US" sz="1100" u="sng" dirty="0">
                <a:solidFill>
                  <a:srgbClr val="3366FF"/>
                </a:solidFill>
              </a:endParaRPr>
            </a:p>
            <a:p>
              <a:pPr algn="ctr"/>
              <a:r>
                <a:rPr lang="en-US" sz="1100" b="1" dirty="0"/>
                <a:t>SILICON VALLEY</a:t>
              </a:r>
            </a:p>
          </p:txBody>
        </p:sp>
        <p:graphicFrame>
          <p:nvGraphicFramePr>
            <p:cNvPr id="12" name="Object 29"/>
            <p:cNvGraphicFramePr>
              <a:graphicFrameLocks noChangeAspect="1"/>
            </p:cNvGraphicFramePr>
            <p:nvPr/>
          </p:nvGraphicFramePr>
          <p:xfrm>
            <a:off x="2487" y="2805"/>
            <a:ext cx="750" cy="104"/>
          </p:xfrm>
          <a:graphic>
            <a:graphicData uri="http://schemas.openxmlformats.org/presentationml/2006/ole">
              <p:oleObj spid="_x0000_s1027" r:id="rId5" imgW="1190476" imgH="1867161" progId="PBrush">
                <p:embed/>
              </p:oleObj>
            </a:graphicData>
          </a:graphic>
        </p:graphicFrame>
        <p:sp>
          <p:nvSpPr>
            <p:cNvPr id="13" name="Text Box 25"/>
            <p:cNvSpPr txBox="1">
              <a:spLocks noChangeArrowheads="1"/>
            </p:cNvSpPr>
            <p:nvPr/>
          </p:nvSpPr>
          <p:spPr bwMode="auto">
            <a:xfrm>
              <a:off x="1593" y="2779"/>
              <a:ext cx="2666" cy="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600" b="1">
                  <a:latin typeface="Times New Roman" pitchFamily="18" charset="0"/>
                </a:rPr>
                <a:t>HAVE COMPUTER WILL TRAVEL</a:t>
              </a:r>
            </a:p>
            <a:p>
              <a:pPr algn="ctr" eaLnBrk="0" hangingPunct="0"/>
              <a:endParaRPr lang="en-US" sz="1400">
                <a:latin typeface="Times New Roman" pitchFamily="18" charset="0"/>
              </a:endParaRPr>
            </a:p>
          </p:txBody>
        </p:sp>
      </p:grpSp>
      <p:sp>
        <p:nvSpPr>
          <p:cNvPr id="1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19200" y="6445250"/>
            <a:ext cx="6803135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dirty="0" smtClean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Project Management Institute, Silicon Valley – 28 Jan 2013</a:t>
            </a:r>
            <a:endParaRPr lang="en-US" sz="1400" dirty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430338"/>
            <a:ext cx="8229600" cy="2968625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sz="2800" dirty="0" smtClean="0"/>
              <a:t>Where are you, currently, in relationship to the top position?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 dirty="0" smtClean="0"/>
              <a:t>What is important to you?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 dirty="0" smtClean="0"/>
              <a:t>Desires / Goals – what do you want?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 dirty="0" smtClean="0"/>
              <a:t>Skills – what do you need to get there?</a:t>
            </a:r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xfrm>
            <a:off x="388938" y="0"/>
            <a:ext cx="8383587" cy="762000"/>
          </a:xfrm>
        </p:spPr>
        <p:txBody>
          <a:bodyPr/>
          <a:lstStyle/>
          <a:p>
            <a:pPr eaLnBrk="1" hangingPunct="1"/>
            <a:r>
              <a:rPr lang="en-US" sz="4000" b="1" smtClean="0"/>
              <a:t>“Current Inventory” Discussion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Every Year On Your Birthday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5775" y="1471613"/>
            <a:ext cx="8229600" cy="4525962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70000"/>
              </a:spcBef>
            </a:pPr>
            <a:r>
              <a:rPr lang="en-US" smtClean="0"/>
              <a:t>Brainstorm (with yourself) those things that you really want or feel are important to you</a:t>
            </a:r>
          </a:p>
          <a:p>
            <a:pPr eaLnBrk="1" hangingPunct="1">
              <a:lnSpc>
                <a:spcPct val="85000"/>
              </a:lnSpc>
              <a:spcBef>
                <a:spcPct val="70000"/>
              </a:spcBef>
            </a:pPr>
            <a:r>
              <a:rPr lang="en-US" smtClean="0"/>
              <a:t>With list in hand, pretend you are at an auction</a:t>
            </a:r>
          </a:p>
          <a:p>
            <a:pPr eaLnBrk="1" hangingPunct="1">
              <a:lnSpc>
                <a:spcPct val="85000"/>
              </a:lnSpc>
              <a:spcBef>
                <a:spcPct val="70000"/>
              </a:spcBef>
            </a:pPr>
            <a:r>
              <a:rPr lang="en-US" smtClean="0"/>
              <a:t>You only have $1000 to buy as many items as you can</a:t>
            </a:r>
          </a:p>
          <a:p>
            <a:pPr eaLnBrk="1" hangingPunct="1">
              <a:lnSpc>
                <a:spcPct val="85000"/>
              </a:lnSpc>
              <a:spcBef>
                <a:spcPct val="70000"/>
              </a:spcBef>
            </a:pPr>
            <a:r>
              <a:rPr lang="en-US" smtClean="0"/>
              <a:t>There are other people at the auction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1524000" y="4398963"/>
            <a:ext cx="5867400" cy="5334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 flipV="1">
            <a:off x="0" y="2243138"/>
            <a:ext cx="9144000" cy="3175"/>
          </a:xfrm>
          <a:prstGeom prst="line">
            <a:avLst/>
          </a:prstGeom>
          <a:noFill/>
          <a:ln w="1270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V="1">
            <a:off x="0" y="2260600"/>
            <a:ext cx="9144000" cy="6350"/>
          </a:xfrm>
          <a:prstGeom prst="line">
            <a:avLst/>
          </a:prstGeom>
          <a:noFill/>
          <a:ln w="25400">
            <a:solidFill>
              <a:srgbClr val="6600CC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286000" y="1516063"/>
            <a:ext cx="1220788" cy="2422525"/>
            <a:chOff x="424" y="1036"/>
            <a:chExt cx="769" cy="3336"/>
          </a:xfrm>
        </p:grpSpPr>
        <p:sp>
          <p:nvSpPr>
            <p:cNvPr id="13346" name="Rectangle 8"/>
            <p:cNvSpPr>
              <a:spLocks noChangeArrowheads="1"/>
            </p:cNvSpPr>
            <p:nvPr/>
          </p:nvSpPr>
          <p:spPr bwMode="auto">
            <a:xfrm>
              <a:off x="424" y="3196"/>
              <a:ext cx="769" cy="1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rgbClr val="FF0000"/>
                  </a:solidFill>
                </a:rPr>
                <a:t>+30 Days</a:t>
              </a:r>
            </a:p>
            <a:p>
              <a:pPr algn="ctr" eaLnBrk="0" hangingPunct="0"/>
              <a:endParaRPr lang="en-US" sz="1000" b="1">
                <a:solidFill>
                  <a:srgbClr val="FF0000"/>
                </a:solidFill>
              </a:endParaRPr>
            </a:p>
            <a:p>
              <a:pPr algn="ctr" eaLnBrk="0" hangingPunct="0"/>
              <a:r>
                <a:rPr lang="en-US" sz="1000" b="1"/>
                <a:t>GAP Analysis and plan complete</a:t>
              </a:r>
            </a:p>
          </p:txBody>
        </p:sp>
        <p:sp>
          <p:nvSpPr>
            <p:cNvPr id="13347" name="Oval 9"/>
            <p:cNvSpPr>
              <a:spLocks noChangeArrowheads="1"/>
            </p:cNvSpPr>
            <p:nvPr/>
          </p:nvSpPr>
          <p:spPr bwMode="auto">
            <a:xfrm>
              <a:off x="782" y="1036"/>
              <a:ext cx="65" cy="2154"/>
            </a:xfrm>
            <a:prstGeom prst="ellipse">
              <a:avLst/>
            </a:prstGeom>
            <a:solidFill>
              <a:srgbClr val="0000FF"/>
            </a:solidFill>
            <a:ln w="254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581400" y="1508125"/>
            <a:ext cx="1066800" cy="2274888"/>
            <a:chOff x="2988" y="1055"/>
            <a:chExt cx="672" cy="1433"/>
          </a:xfrm>
        </p:grpSpPr>
        <p:sp>
          <p:nvSpPr>
            <p:cNvPr id="13344" name="Oval 11"/>
            <p:cNvSpPr>
              <a:spLocks noChangeArrowheads="1"/>
            </p:cNvSpPr>
            <p:nvPr/>
          </p:nvSpPr>
          <p:spPr bwMode="auto">
            <a:xfrm>
              <a:off x="3295" y="1055"/>
              <a:ext cx="65" cy="997"/>
            </a:xfrm>
            <a:prstGeom prst="ellipse">
              <a:avLst/>
            </a:prstGeom>
            <a:solidFill>
              <a:srgbClr val="0000FF"/>
            </a:solidFill>
            <a:ln w="254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5" name="Text Box 12"/>
            <p:cNvSpPr txBox="1">
              <a:spLocks noChangeArrowheads="1"/>
            </p:cNvSpPr>
            <p:nvPr/>
          </p:nvSpPr>
          <p:spPr bwMode="auto">
            <a:xfrm>
              <a:off x="2988" y="2046"/>
              <a:ext cx="672" cy="442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rgbClr val="FF0000"/>
                  </a:solidFill>
                </a:rPr>
                <a:t>+60 Days</a:t>
              </a:r>
              <a:endParaRPr lang="en-US" sz="1000" b="1">
                <a:solidFill>
                  <a:srgbClr val="6600CC"/>
                </a:solidFill>
              </a:endParaRPr>
            </a:p>
            <a:p>
              <a:pPr algn="ctr" eaLnBrk="0" hangingPunct="0"/>
              <a:r>
                <a:rPr lang="en-US" sz="1000" b="1"/>
                <a:t>Milestones set and activities planned</a:t>
              </a: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8043863" y="1204913"/>
            <a:ext cx="938212" cy="3041650"/>
            <a:chOff x="5067" y="864"/>
            <a:chExt cx="591" cy="1916"/>
          </a:xfrm>
        </p:grpSpPr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5082" y="864"/>
              <a:ext cx="545" cy="1916"/>
              <a:chOff x="5082" y="864"/>
              <a:chExt cx="545" cy="1916"/>
            </a:xfrm>
          </p:grpSpPr>
          <p:sp>
            <p:nvSpPr>
              <p:cNvPr id="13342" name="Oval 15"/>
              <p:cNvSpPr>
                <a:spLocks noChangeArrowheads="1"/>
              </p:cNvSpPr>
              <p:nvPr/>
            </p:nvSpPr>
            <p:spPr bwMode="auto">
              <a:xfrm>
                <a:off x="5082" y="864"/>
                <a:ext cx="545" cy="1916"/>
              </a:xfrm>
              <a:prstGeom prst="ellipse">
                <a:avLst/>
              </a:prstGeom>
              <a:solidFill>
                <a:srgbClr val="CCFFFF"/>
              </a:solidFill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1200" b="1"/>
              </a:p>
            </p:txBody>
          </p:sp>
          <p:graphicFrame>
            <p:nvGraphicFramePr>
              <p:cNvPr id="13343" name="Object 16"/>
              <p:cNvGraphicFramePr>
                <a:graphicFrameLocks noChangeAspect="1"/>
              </p:cNvGraphicFramePr>
              <p:nvPr/>
            </p:nvGraphicFramePr>
            <p:xfrm>
              <a:off x="5207" y="1102"/>
              <a:ext cx="308" cy="310"/>
            </p:xfrm>
            <a:graphic>
              <a:graphicData uri="http://schemas.openxmlformats.org/presentationml/2006/ole">
                <p:oleObj spid="_x0000_s2050" name="Clip" r:id="rId3" imgW="3473450" imgH="3473450" progId="">
                  <p:embed/>
                </p:oleObj>
              </a:graphicData>
            </a:graphic>
          </p:graphicFrame>
        </p:grpSp>
        <p:sp>
          <p:nvSpPr>
            <p:cNvPr id="13341" name="Text Box 17"/>
            <p:cNvSpPr txBox="1">
              <a:spLocks noChangeArrowheads="1"/>
            </p:cNvSpPr>
            <p:nvPr/>
          </p:nvSpPr>
          <p:spPr bwMode="auto">
            <a:xfrm>
              <a:off x="5067" y="1440"/>
              <a:ext cx="591" cy="978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200" b="1">
                  <a:solidFill>
                    <a:srgbClr val="FF0000"/>
                  </a:solidFill>
                </a:rPr>
                <a:t>Renew your desires, goals, and plans annually on your birthday</a:t>
              </a:r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4876800" y="1509713"/>
            <a:ext cx="914400" cy="2427287"/>
            <a:chOff x="3744" y="1056"/>
            <a:chExt cx="576" cy="1529"/>
          </a:xfrm>
        </p:grpSpPr>
        <p:sp>
          <p:nvSpPr>
            <p:cNvPr id="13338" name="Oval 19"/>
            <p:cNvSpPr>
              <a:spLocks noChangeArrowheads="1"/>
            </p:cNvSpPr>
            <p:nvPr/>
          </p:nvSpPr>
          <p:spPr bwMode="auto">
            <a:xfrm>
              <a:off x="3998" y="1056"/>
              <a:ext cx="65" cy="997"/>
            </a:xfrm>
            <a:prstGeom prst="ellipse">
              <a:avLst/>
            </a:prstGeom>
            <a:solidFill>
              <a:srgbClr val="0000FF"/>
            </a:solidFill>
            <a:ln w="254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9" name="Text Box 20"/>
            <p:cNvSpPr txBox="1">
              <a:spLocks noChangeArrowheads="1"/>
            </p:cNvSpPr>
            <p:nvPr/>
          </p:nvSpPr>
          <p:spPr bwMode="auto">
            <a:xfrm>
              <a:off x="3744" y="2047"/>
              <a:ext cx="576" cy="538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rgbClr val="FF0000"/>
                  </a:solidFill>
                </a:rPr>
                <a:t>+180 Days</a:t>
              </a:r>
              <a:endParaRPr lang="en-US" sz="1000" b="1">
                <a:solidFill>
                  <a:srgbClr val="6600CC"/>
                </a:solidFill>
              </a:endParaRPr>
            </a:p>
            <a:p>
              <a:pPr algn="ctr" eaLnBrk="0" hangingPunct="0"/>
              <a:r>
                <a:rPr lang="en-US" sz="1000" b="1"/>
                <a:t>Progress check – mid-course corrections</a:t>
              </a:r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7105650" y="1509713"/>
            <a:ext cx="990600" cy="2132012"/>
            <a:chOff x="4476" y="1056"/>
            <a:chExt cx="624" cy="1343"/>
          </a:xfrm>
        </p:grpSpPr>
        <p:sp>
          <p:nvSpPr>
            <p:cNvPr id="13336" name="Oval 22"/>
            <p:cNvSpPr>
              <a:spLocks noChangeArrowheads="1"/>
            </p:cNvSpPr>
            <p:nvPr/>
          </p:nvSpPr>
          <p:spPr bwMode="auto">
            <a:xfrm>
              <a:off x="4755" y="1056"/>
              <a:ext cx="65" cy="997"/>
            </a:xfrm>
            <a:prstGeom prst="ellipse">
              <a:avLst/>
            </a:prstGeom>
            <a:solidFill>
              <a:srgbClr val="0000FF"/>
            </a:solidFill>
            <a:ln w="254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7" name="Text Box 23"/>
            <p:cNvSpPr txBox="1">
              <a:spLocks noChangeArrowheads="1"/>
            </p:cNvSpPr>
            <p:nvPr/>
          </p:nvSpPr>
          <p:spPr bwMode="auto">
            <a:xfrm>
              <a:off x="4476" y="2053"/>
              <a:ext cx="624" cy="346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rgbClr val="FF0000"/>
                  </a:solidFill>
                </a:rPr>
                <a:t>+330 Days</a:t>
              </a:r>
              <a:endParaRPr lang="en-US" sz="1000" b="1">
                <a:solidFill>
                  <a:srgbClr val="6600CC"/>
                </a:solidFill>
              </a:endParaRPr>
            </a:p>
            <a:p>
              <a:pPr algn="ctr" eaLnBrk="0" hangingPunct="0"/>
              <a:r>
                <a:rPr lang="en-US" sz="1000" b="1"/>
                <a:t>Prepare to re-plan</a:t>
              </a:r>
            </a:p>
          </p:txBody>
        </p:sp>
      </p:grpSp>
      <p:grpSp>
        <p:nvGrpSpPr>
          <p:cNvPr id="8" name="Group 24"/>
          <p:cNvGrpSpPr>
            <a:grpSpLocks/>
          </p:cNvGrpSpPr>
          <p:nvPr/>
        </p:nvGrpSpPr>
        <p:grpSpPr bwMode="auto">
          <a:xfrm>
            <a:off x="6019800" y="1509713"/>
            <a:ext cx="1066800" cy="2427287"/>
            <a:chOff x="3834" y="1056"/>
            <a:chExt cx="672" cy="1529"/>
          </a:xfrm>
        </p:grpSpPr>
        <p:sp>
          <p:nvSpPr>
            <p:cNvPr id="13334" name="Oval 25"/>
            <p:cNvSpPr>
              <a:spLocks noChangeArrowheads="1"/>
            </p:cNvSpPr>
            <p:nvPr/>
          </p:nvSpPr>
          <p:spPr bwMode="auto">
            <a:xfrm>
              <a:off x="4131" y="1056"/>
              <a:ext cx="65" cy="996"/>
            </a:xfrm>
            <a:prstGeom prst="ellipse">
              <a:avLst/>
            </a:prstGeom>
            <a:solidFill>
              <a:srgbClr val="0000FF"/>
            </a:solidFill>
            <a:ln w="254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5" name="Text Box 26"/>
            <p:cNvSpPr txBox="1">
              <a:spLocks noChangeArrowheads="1"/>
            </p:cNvSpPr>
            <p:nvPr/>
          </p:nvSpPr>
          <p:spPr bwMode="auto">
            <a:xfrm>
              <a:off x="3834" y="2047"/>
              <a:ext cx="672" cy="538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rgbClr val="FF0000"/>
                  </a:solidFill>
                </a:rPr>
                <a:t>+270</a:t>
              </a:r>
            </a:p>
            <a:p>
              <a:pPr algn="ctr" eaLnBrk="0" hangingPunct="0"/>
              <a:r>
                <a:rPr lang="en-US" sz="1000" b="1"/>
                <a:t>Progress check – are you operating to your plan?</a:t>
              </a:r>
            </a:p>
          </p:txBody>
        </p:sp>
      </p:grpSp>
      <p:grpSp>
        <p:nvGrpSpPr>
          <p:cNvPr id="9" name="Group 27"/>
          <p:cNvGrpSpPr>
            <a:grpSpLocks/>
          </p:cNvGrpSpPr>
          <p:nvPr/>
        </p:nvGrpSpPr>
        <p:grpSpPr bwMode="auto">
          <a:xfrm>
            <a:off x="381000" y="1504950"/>
            <a:ext cx="903288" cy="2720975"/>
            <a:chOff x="3656" y="2489"/>
            <a:chExt cx="561" cy="1714"/>
          </a:xfrm>
        </p:grpSpPr>
        <p:sp>
          <p:nvSpPr>
            <p:cNvPr id="13332" name="Oval 28"/>
            <p:cNvSpPr>
              <a:spLocks noChangeArrowheads="1"/>
            </p:cNvSpPr>
            <p:nvPr/>
          </p:nvSpPr>
          <p:spPr bwMode="auto">
            <a:xfrm flipH="1">
              <a:off x="3925" y="2489"/>
              <a:ext cx="35" cy="997"/>
            </a:xfrm>
            <a:prstGeom prst="ellipse">
              <a:avLst/>
            </a:prstGeom>
            <a:solidFill>
              <a:srgbClr val="0000FF"/>
            </a:solidFill>
            <a:ln w="254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3" name="Text Box 29"/>
            <p:cNvSpPr txBox="1">
              <a:spLocks noChangeArrowheads="1"/>
            </p:cNvSpPr>
            <p:nvPr/>
          </p:nvSpPr>
          <p:spPr bwMode="auto">
            <a:xfrm>
              <a:off x="3656" y="3473"/>
              <a:ext cx="561" cy="730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rgbClr val="FF0000"/>
                  </a:solidFill>
                </a:rPr>
                <a:t>Your birthday</a:t>
              </a:r>
              <a:r>
                <a:rPr lang="en-US" sz="1000" b="1"/>
                <a:t>:  List everything that is important to you!</a:t>
              </a:r>
              <a:endParaRPr lang="en-US" sz="1000" b="1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 30"/>
          <p:cNvGrpSpPr>
            <a:grpSpLocks/>
          </p:cNvGrpSpPr>
          <p:nvPr/>
        </p:nvGrpSpPr>
        <p:grpSpPr bwMode="auto">
          <a:xfrm>
            <a:off x="1371600" y="1504950"/>
            <a:ext cx="890588" cy="2111375"/>
            <a:chOff x="3656" y="2489"/>
            <a:chExt cx="561" cy="1330"/>
          </a:xfrm>
        </p:grpSpPr>
        <p:sp>
          <p:nvSpPr>
            <p:cNvPr id="13330" name="Oval 31"/>
            <p:cNvSpPr>
              <a:spLocks noChangeArrowheads="1"/>
            </p:cNvSpPr>
            <p:nvPr/>
          </p:nvSpPr>
          <p:spPr bwMode="auto">
            <a:xfrm flipH="1">
              <a:off x="3925" y="2489"/>
              <a:ext cx="35" cy="997"/>
            </a:xfrm>
            <a:prstGeom prst="ellipse">
              <a:avLst/>
            </a:prstGeom>
            <a:solidFill>
              <a:srgbClr val="0000FF"/>
            </a:solidFill>
            <a:ln w="254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1" name="Text Box 32"/>
            <p:cNvSpPr txBox="1">
              <a:spLocks noChangeArrowheads="1"/>
            </p:cNvSpPr>
            <p:nvPr/>
          </p:nvSpPr>
          <p:spPr bwMode="auto">
            <a:xfrm>
              <a:off x="3656" y="3473"/>
              <a:ext cx="561" cy="346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/>
                <a:t>Inventory of your skill set</a:t>
              </a:r>
              <a:endParaRPr lang="en-US" sz="1000" b="1">
                <a:solidFill>
                  <a:srgbClr val="FF0000"/>
                </a:solidFill>
              </a:endParaRPr>
            </a:p>
          </p:txBody>
        </p:sp>
      </p:grpSp>
      <p:sp>
        <p:nvSpPr>
          <p:cNvPr id="13327" name="Text Box 33"/>
          <p:cNvSpPr txBox="1">
            <a:spLocks noChangeArrowheads="1"/>
          </p:cNvSpPr>
          <p:nvPr/>
        </p:nvSpPr>
        <p:spPr bwMode="auto">
          <a:xfrm>
            <a:off x="1676400" y="4475163"/>
            <a:ext cx="5514975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5000"/>
              </a:lnSpc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sz="2400" b="1" i="1">
                <a:solidFill>
                  <a:srgbClr val="0000FF"/>
                </a:solidFill>
              </a:rPr>
              <a:t>  It’s all about establishing priorities</a:t>
            </a:r>
            <a:endParaRPr lang="en-US" sz="2400" b="1">
              <a:solidFill>
                <a:srgbClr val="0000FF"/>
              </a:solidFill>
            </a:endParaRPr>
          </a:p>
        </p:txBody>
      </p:sp>
      <p:sp>
        <p:nvSpPr>
          <p:cNvPr id="13328" name="Text Box 34"/>
          <p:cNvSpPr txBox="1">
            <a:spLocks noChangeArrowheads="1"/>
          </p:cNvSpPr>
          <p:nvPr/>
        </p:nvSpPr>
        <p:spPr bwMode="auto">
          <a:xfrm>
            <a:off x="257175" y="185738"/>
            <a:ext cx="7939088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38200" indent="-838200">
              <a:tabLst>
                <a:tab pos="1600200" algn="l"/>
              </a:tabLst>
            </a:pP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13329" name="Rectangle 2"/>
          <p:cNvSpPr>
            <a:spLocks noGrp="1" noChangeArrowheads="1"/>
          </p:cNvSpPr>
          <p:nvPr>
            <p:ph type="title"/>
          </p:nvPr>
        </p:nvSpPr>
        <p:spPr>
          <a:xfrm>
            <a:off x="1571625" y="0"/>
            <a:ext cx="6129338" cy="762000"/>
          </a:xfrm>
        </p:spPr>
        <p:txBody>
          <a:bodyPr/>
          <a:lstStyle/>
          <a:p>
            <a:pPr eaLnBrk="1" hangingPunct="1"/>
            <a:r>
              <a:rPr lang="en-US" smtClean="0"/>
              <a:t>Priorities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45250"/>
            <a:ext cx="35052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SIM Leadership Forum - March 2005</a:t>
            </a:r>
          </a:p>
        </p:txBody>
      </p:sp>
      <p:sp>
        <p:nvSpPr>
          <p:cNvPr id="1433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3D136ED-B378-41CF-8BCD-9F932D8E8DC8}" type="slidenum">
              <a:rPr lang="en-US"/>
              <a:pPr/>
              <a:t>13</a:t>
            </a:fld>
            <a:endParaRPr lang="en-US"/>
          </a:p>
        </p:txBody>
      </p:sp>
      <p:pic>
        <p:nvPicPr>
          <p:cNvPr id="14340" name="Picture 2" descr="Tapestry%20Chenille%200310%20WR"/>
          <p:cNvPicPr>
            <a:picLocks noChangeAspect="1" noChangeArrowheads="1"/>
          </p:cNvPicPr>
          <p:nvPr/>
        </p:nvPicPr>
        <p:blipFill>
          <a:blip r:embed="rId2" cstate="print">
            <a:lum bright="4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2252663" y="4676775"/>
            <a:ext cx="441483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>
                <a:latin typeface="Arial Black" pitchFamily="34" charset="0"/>
              </a:rPr>
              <a:t>Being A Leader</a:t>
            </a:r>
          </a:p>
          <a:p>
            <a:pPr algn="ctr">
              <a:defRPr/>
            </a:pPr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Managing Your Own Career Tapestry</a:t>
            </a:r>
          </a:p>
        </p:txBody>
      </p:sp>
      <p:sp>
        <p:nvSpPr>
          <p:cNvPr id="14342" name="Line 4"/>
          <p:cNvSpPr>
            <a:spLocks noChangeShapeType="1"/>
          </p:cNvSpPr>
          <p:nvPr/>
        </p:nvSpPr>
        <p:spPr bwMode="auto">
          <a:xfrm>
            <a:off x="1143000" y="2624138"/>
            <a:ext cx="7010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3" name="Text Box 5"/>
          <p:cNvSpPr txBox="1">
            <a:spLocks noChangeArrowheads="1"/>
          </p:cNvSpPr>
          <p:nvPr/>
        </p:nvSpPr>
        <p:spPr bwMode="auto">
          <a:xfrm>
            <a:off x="2222500" y="41036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4344" name="Text Box 6"/>
          <p:cNvSpPr txBox="1">
            <a:spLocks noChangeArrowheads="1"/>
          </p:cNvSpPr>
          <p:nvPr/>
        </p:nvSpPr>
        <p:spPr bwMode="auto">
          <a:xfrm>
            <a:off x="291757" y="811213"/>
            <a:ext cx="8623643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sz="4000" dirty="0">
                <a:latin typeface="Arial Black" pitchFamily="34" charset="0"/>
              </a:rPr>
              <a:t>Section 3 – </a:t>
            </a:r>
            <a:r>
              <a:rPr lang="en-US" sz="4000" dirty="0" smtClean="0">
                <a:latin typeface="Arial Black" pitchFamily="34" charset="0"/>
              </a:rPr>
              <a:t>Six </a:t>
            </a:r>
            <a:r>
              <a:rPr lang="en-US" sz="4000" dirty="0">
                <a:latin typeface="Arial Black" pitchFamily="34" charset="0"/>
              </a:rPr>
              <a:t>Best </a:t>
            </a:r>
            <a:r>
              <a:rPr lang="en-US" sz="4000" dirty="0" smtClean="0">
                <a:latin typeface="Arial Black" pitchFamily="34" charset="0"/>
              </a:rPr>
              <a:t>Practices</a:t>
            </a:r>
            <a:endParaRPr lang="en-US" sz="4000" dirty="0">
              <a:latin typeface="Arial Black" pitchFamily="34" charset="0"/>
            </a:endParaRPr>
          </a:p>
        </p:txBody>
      </p:sp>
      <p:sp>
        <p:nvSpPr>
          <p:cNvPr id="14345" name="Oval 7"/>
          <p:cNvSpPr>
            <a:spLocks noChangeArrowheads="1"/>
          </p:cNvSpPr>
          <p:nvPr/>
        </p:nvSpPr>
        <p:spPr bwMode="auto">
          <a:xfrm>
            <a:off x="8382000" y="6172200"/>
            <a:ext cx="533400" cy="5334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chemeClr val="bg2"/>
              </a:solidFill>
            </a:endParaRPr>
          </a:p>
        </p:txBody>
      </p:sp>
      <p:sp>
        <p:nvSpPr>
          <p:cNvPr id="14346" name="Rectangle 8"/>
          <p:cNvSpPr>
            <a:spLocks noChangeArrowheads="1"/>
          </p:cNvSpPr>
          <p:nvPr/>
        </p:nvSpPr>
        <p:spPr bwMode="auto">
          <a:xfrm>
            <a:off x="6743700" y="62833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CC70A45C-9338-4163-A601-9BA1E2B105AE}" type="slidenum">
              <a:rPr lang="en-US" sz="1600">
                <a:solidFill>
                  <a:schemeClr val="bg1"/>
                </a:solidFill>
                <a:latin typeface="Arial Black" pitchFamily="34" charset="0"/>
              </a:rPr>
              <a:pPr algn="r"/>
              <a:t>13</a:t>
            </a:fld>
            <a:endParaRPr lang="en-US" sz="160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AutoShape 5"/>
          <p:cNvSpPr>
            <a:spLocks noChangeArrowheads="1"/>
          </p:cNvSpPr>
          <p:nvPr/>
        </p:nvSpPr>
        <p:spPr bwMode="auto">
          <a:xfrm>
            <a:off x="1321729" y="1592263"/>
            <a:ext cx="6673850" cy="3970337"/>
          </a:xfrm>
          <a:prstGeom prst="roundRect">
            <a:avLst>
              <a:gd name="adj" fmla="val 4759"/>
            </a:avLst>
          </a:prstGeom>
          <a:solidFill>
            <a:srgbClr val="CED5D6">
              <a:alpha val="38823"/>
            </a:srgbClr>
          </a:solidFill>
          <a:ln w="9525">
            <a:solidFill>
              <a:srgbClr val="A6AEB0"/>
            </a:solidFill>
            <a:round/>
            <a:headEnd/>
            <a:tailEnd/>
          </a:ln>
          <a:effectLst/>
        </p:spPr>
        <p:txBody>
          <a:bodyPr tIns="91440" bIns="91440" anchorCtr="1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2400" i="1"/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1493179" y="1577975"/>
            <a:ext cx="6503988" cy="1171575"/>
          </a:xfrm>
          <a:prstGeom prst="roundRect">
            <a:avLst>
              <a:gd name="adj" fmla="val 9306"/>
            </a:avLst>
          </a:prstGeom>
          <a:solidFill>
            <a:srgbClr val="FFD629"/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560" name="AutoShape 8"/>
          <p:cNvSpPr>
            <a:spLocks noChangeArrowheads="1"/>
          </p:cNvSpPr>
          <p:nvPr/>
        </p:nvSpPr>
        <p:spPr bwMode="auto">
          <a:xfrm>
            <a:off x="1318554" y="1590675"/>
            <a:ext cx="1270000" cy="1160463"/>
          </a:xfrm>
          <a:prstGeom prst="roundRect">
            <a:avLst>
              <a:gd name="adj" fmla="val 9306"/>
            </a:avLst>
          </a:prstGeom>
          <a:solidFill>
            <a:srgbClr val="557BBE"/>
          </a:solidFill>
          <a:ln w="9525">
            <a:solidFill>
              <a:srgbClr val="557BBE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 rot="-5400000">
            <a:off x="1003435" y="1905794"/>
            <a:ext cx="1208088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1600">
                <a:solidFill>
                  <a:schemeClr val="bg1"/>
                </a:solidFill>
              </a:rPr>
              <a:t>BEST</a:t>
            </a:r>
          </a:p>
          <a:p>
            <a:pPr eaLnBrk="0" hangingPunct="0">
              <a:lnSpc>
                <a:spcPct val="85000"/>
              </a:lnSpc>
            </a:pPr>
            <a:r>
              <a:rPr lang="en-US" sz="1600">
                <a:solidFill>
                  <a:schemeClr val="bg1"/>
                </a:solidFill>
              </a:rPr>
              <a:t>PRACTICE</a:t>
            </a:r>
          </a:p>
        </p:txBody>
      </p:sp>
      <p:sp>
        <p:nvSpPr>
          <p:cNvPr id="15368" name="Text Box 12"/>
          <p:cNvSpPr txBox="1">
            <a:spLocks noChangeArrowheads="1"/>
          </p:cNvSpPr>
          <p:nvPr/>
        </p:nvSpPr>
        <p:spPr bwMode="auto">
          <a:xfrm>
            <a:off x="2496723" y="1798419"/>
            <a:ext cx="56566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600" dirty="0" smtClean="0"/>
              <a:t>“</a:t>
            </a:r>
            <a:r>
              <a:rPr lang="en-US" sz="3600" b="1" dirty="0"/>
              <a:t>Get on the Executive Team</a:t>
            </a:r>
            <a:r>
              <a:rPr lang="en-US" sz="3600" dirty="0"/>
              <a:t>”</a:t>
            </a:r>
          </a:p>
        </p:txBody>
      </p:sp>
      <p:sp>
        <p:nvSpPr>
          <p:cNvPr id="15369" name="Text Box 13"/>
          <p:cNvSpPr txBox="1">
            <a:spLocks noChangeArrowheads="1"/>
          </p:cNvSpPr>
          <p:nvPr/>
        </p:nvSpPr>
        <p:spPr bwMode="auto">
          <a:xfrm>
            <a:off x="2529817" y="3273425"/>
            <a:ext cx="4537075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/>
              <a:t>  Join The Team</a:t>
            </a:r>
          </a:p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/>
              <a:t>  Get On The Agenda</a:t>
            </a:r>
          </a:p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/>
              <a:t>  Speak Their Language</a:t>
            </a:r>
          </a:p>
        </p:txBody>
      </p:sp>
      <p:sp>
        <p:nvSpPr>
          <p:cNvPr id="15370" name="Text Box 11"/>
          <p:cNvSpPr txBox="1">
            <a:spLocks noChangeArrowheads="1"/>
          </p:cNvSpPr>
          <p:nvPr/>
        </p:nvSpPr>
        <p:spPr bwMode="auto">
          <a:xfrm>
            <a:off x="1774167" y="1544638"/>
            <a:ext cx="9969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8000">
                <a:solidFill>
                  <a:srgbClr val="A7BADD"/>
                </a:solidFill>
                <a:latin typeface="Lucida Console" pitchFamily="49" charset="0"/>
              </a:rPr>
              <a:t>1</a:t>
            </a:r>
          </a:p>
        </p:txBody>
      </p:sp>
      <p:sp>
        <p:nvSpPr>
          <p:cNvPr id="15371" name="Rectangle 15"/>
          <p:cNvSpPr>
            <a:spLocks noChangeArrowheads="1"/>
          </p:cNvSpPr>
          <p:nvPr/>
        </p:nvSpPr>
        <p:spPr bwMode="auto">
          <a:xfrm>
            <a:off x="2461554" y="1581150"/>
            <a:ext cx="152400" cy="1168400"/>
          </a:xfrm>
          <a:prstGeom prst="rect">
            <a:avLst/>
          </a:prstGeom>
          <a:solidFill>
            <a:srgbClr val="557BBE"/>
          </a:solidFill>
          <a:ln w="9525">
            <a:solidFill>
              <a:srgbClr val="557BBE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3" name="Text Box 17"/>
          <p:cNvSpPr txBox="1">
            <a:spLocks noChangeArrowheads="1"/>
          </p:cNvSpPr>
          <p:nvPr/>
        </p:nvSpPr>
        <p:spPr bwMode="auto">
          <a:xfrm>
            <a:off x="922338" y="-25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74" name="Text Box 18"/>
          <p:cNvSpPr txBox="1">
            <a:spLocks noChangeArrowheads="1"/>
          </p:cNvSpPr>
          <p:nvPr/>
        </p:nvSpPr>
        <p:spPr bwMode="auto">
          <a:xfrm>
            <a:off x="257175" y="185738"/>
            <a:ext cx="862965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38200" indent="-838200" algn="ctr">
              <a:tabLst>
                <a:tab pos="1600200" algn="l"/>
              </a:tabLst>
            </a:pPr>
            <a:r>
              <a:rPr lang="en-US" sz="4400"/>
              <a:t>The Buck Starts Here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543499" y="6445250"/>
            <a:ext cx="6803135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SIM Leadership Forum - March 2005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1249363" y="1516063"/>
            <a:ext cx="6673850" cy="3970337"/>
          </a:xfrm>
          <a:prstGeom prst="roundRect">
            <a:avLst>
              <a:gd name="adj" fmla="val 4759"/>
            </a:avLst>
          </a:prstGeom>
          <a:gradFill rotWithShape="0">
            <a:gsLst>
              <a:gs pos="0">
                <a:schemeClr val="bg1"/>
              </a:gs>
              <a:gs pos="100000">
                <a:srgbClr val="CED5D6">
                  <a:alpha val="39000"/>
                </a:srgbClr>
              </a:gs>
            </a:gsLst>
            <a:lin ang="5400000" scaled="1"/>
          </a:gradFill>
          <a:ln w="9525">
            <a:solidFill>
              <a:srgbClr val="A6AEB0"/>
            </a:solidFill>
            <a:round/>
            <a:headEnd/>
            <a:tailEnd/>
          </a:ln>
          <a:effectLst/>
        </p:spPr>
        <p:txBody>
          <a:bodyPr tIns="91440" bIns="91440" anchorCtr="1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2400" i="1"/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1420813" y="1514475"/>
            <a:ext cx="6503987" cy="1160463"/>
          </a:xfrm>
          <a:prstGeom prst="roundRect">
            <a:avLst>
              <a:gd name="adj" fmla="val 9306"/>
            </a:avLst>
          </a:prstGeom>
          <a:solidFill>
            <a:srgbClr val="FFD629"/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1246188" y="1514475"/>
            <a:ext cx="1270000" cy="1160463"/>
          </a:xfrm>
          <a:prstGeom prst="roundRect">
            <a:avLst>
              <a:gd name="adj" fmla="val 9306"/>
            </a:avLst>
          </a:prstGeom>
          <a:solidFill>
            <a:srgbClr val="557BBE"/>
          </a:solidFill>
          <a:ln w="9525">
            <a:solidFill>
              <a:srgbClr val="557BBE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391" name="Rectangle 8"/>
          <p:cNvSpPr>
            <a:spLocks noChangeArrowheads="1"/>
          </p:cNvSpPr>
          <p:nvPr/>
        </p:nvSpPr>
        <p:spPr bwMode="auto">
          <a:xfrm>
            <a:off x="2351088" y="1514475"/>
            <a:ext cx="177800" cy="1160463"/>
          </a:xfrm>
          <a:prstGeom prst="rect">
            <a:avLst/>
          </a:prstGeom>
          <a:solidFill>
            <a:srgbClr val="557BB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Text Box 9"/>
          <p:cNvSpPr txBox="1">
            <a:spLocks noChangeArrowheads="1"/>
          </p:cNvSpPr>
          <p:nvPr/>
        </p:nvSpPr>
        <p:spPr bwMode="auto">
          <a:xfrm rot="-5400000">
            <a:off x="931069" y="1816894"/>
            <a:ext cx="1208088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1600">
                <a:solidFill>
                  <a:schemeClr val="bg1"/>
                </a:solidFill>
              </a:rPr>
              <a:t>BEST</a:t>
            </a:r>
          </a:p>
          <a:p>
            <a:pPr eaLnBrk="0" hangingPunct="0">
              <a:lnSpc>
                <a:spcPct val="85000"/>
              </a:lnSpc>
            </a:pPr>
            <a:r>
              <a:rPr lang="en-US" sz="1600">
                <a:solidFill>
                  <a:schemeClr val="bg1"/>
                </a:solidFill>
              </a:rPr>
              <a:t>PRACTICE</a:t>
            </a:r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1701800" y="1455738"/>
            <a:ext cx="9969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8000">
                <a:solidFill>
                  <a:srgbClr val="A7BADD"/>
                </a:solidFill>
                <a:latin typeface="Lucida Console" pitchFamily="49" charset="0"/>
              </a:rPr>
              <a:t>2</a:t>
            </a:r>
          </a:p>
        </p:txBody>
      </p:sp>
      <p:sp>
        <p:nvSpPr>
          <p:cNvPr id="16394" name="Text Box 11"/>
          <p:cNvSpPr txBox="1">
            <a:spLocks noChangeArrowheads="1"/>
          </p:cNvSpPr>
          <p:nvPr/>
        </p:nvSpPr>
        <p:spPr bwMode="auto">
          <a:xfrm>
            <a:off x="2438400" y="1600200"/>
            <a:ext cx="5565563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200" dirty="0" smtClean="0"/>
              <a:t>“</a:t>
            </a:r>
            <a:r>
              <a:rPr lang="en-US" sz="3200" dirty="0"/>
              <a:t>Involve Business Unit Manager </a:t>
            </a:r>
          </a:p>
          <a:p>
            <a:pPr algn="ctr" eaLnBrk="0" hangingPunct="0">
              <a:lnSpc>
                <a:spcPct val="85000"/>
              </a:lnSpc>
            </a:pPr>
            <a:r>
              <a:rPr lang="en-US" sz="3200" dirty="0"/>
              <a:t> In All stages Of The Project”</a:t>
            </a:r>
          </a:p>
        </p:txBody>
      </p:sp>
      <p:sp>
        <p:nvSpPr>
          <p:cNvPr id="16395" name="Text Box 12"/>
          <p:cNvSpPr txBox="1">
            <a:spLocks noChangeArrowheads="1"/>
          </p:cNvSpPr>
          <p:nvPr/>
        </p:nvSpPr>
        <p:spPr bwMode="auto">
          <a:xfrm>
            <a:off x="2625725" y="2895600"/>
            <a:ext cx="4841875" cy="237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 dirty="0"/>
              <a:t>  Establish A Clear System</a:t>
            </a:r>
          </a:p>
          <a:p>
            <a:pPr eaLnBrk="0" hangingPunct="0">
              <a:spcAft>
                <a:spcPts val="1728"/>
              </a:spcAft>
              <a:buFontTx/>
              <a:buChar char="•"/>
              <a:tabLst>
                <a:tab pos="280988" algn="l"/>
              </a:tabLst>
            </a:pPr>
            <a:r>
              <a:rPr lang="en-US" sz="2400" dirty="0"/>
              <a:t>  Encourage Business </a:t>
            </a:r>
            <a:r>
              <a:rPr lang="en-US" sz="2400" dirty="0" smtClean="0"/>
              <a:t>Leaders To 	Think In Terms of a Successful 	Project</a:t>
            </a:r>
            <a:endParaRPr lang="en-US" sz="2400" dirty="0"/>
          </a:p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 dirty="0"/>
              <a:t>  Make Managers Set </a:t>
            </a:r>
            <a:r>
              <a:rPr lang="en-US" sz="2400" dirty="0" smtClean="0"/>
              <a:t>Priorities</a:t>
            </a:r>
            <a:endParaRPr lang="en-US" sz="2400" dirty="0"/>
          </a:p>
        </p:txBody>
      </p:sp>
      <p:sp>
        <p:nvSpPr>
          <p:cNvPr id="16397" name="Text Box 16"/>
          <p:cNvSpPr txBox="1">
            <a:spLocks noChangeArrowheads="1"/>
          </p:cNvSpPr>
          <p:nvPr/>
        </p:nvSpPr>
        <p:spPr bwMode="auto">
          <a:xfrm>
            <a:off x="1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38200" indent="-838200" algn="ctr">
              <a:lnSpc>
                <a:spcPct val="80000"/>
              </a:lnSpc>
              <a:tabLst>
                <a:tab pos="1600200" algn="l"/>
              </a:tabLst>
            </a:pPr>
            <a:r>
              <a:rPr lang="en-US" sz="3400" dirty="0"/>
              <a:t>Keep The Business Engaged In </a:t>
            </a:r>
            <a:endParaRPr lang="en-US" sz="3400" dirty="0" smtClean="0"/>
          </a:p>
          <a:p>
            <a:pPr marL="838200" indent="-838200" algn="ctr">
              <a:lnSpc>
                <a:spcPct val="80000"/>
              </a:lnSpc>
              <a:tabLst>
                <a:tab pos="1600200" algn="l"/>
              </a:tabLst>
            </a:pPr>
            <a:r>
              <a:rPr lang="en-US" sz="3400" dirty="0" smtClean="0"/>
              <a:t>Initiatives </a:t>
            </a:r>
            <a:r>
              <a:rPr lang="en-US" sz="3400" dirty="0"/>
              <a:t>From Start To Finish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1249363" y="1516062"/>
            <a:ext cx="6673850" cy="3970338"/>
          </a:xfrm>
          <a:prstGeom prst="roundRect">
            <a:avLst>
              <a:gd name="adj" fmla="val 4759"/>
            </a:avLst>
          </a:prstGeom>
          <a:gradFill rotWithShape="0">
            <a:gsLst>
              <a:gs pos="0">
                <a:schemeClr val="bg1"/>
              </a:gs>
              <a:gs pos="100000">
                <a:srgbClr val="CED5D6">
                  <a:alpha val="39000"/>
                </a:srgbClr>
              </a:gs>
            </a:gsLst>
            <a:lin ang="5400000" scaled="1"/>
          </a:gradFill>
          <a:ln w="9525">
            <a:solidFill>
              <a:srgbClr val="A6AEB0"/>
            </a:solidFill>
            <a:round/>
            <a:headEnd/>
            <a:tailEnd/>
          </a:ln>
          <a:effectLst/>
        </p:spPr>
        <p:txBody>
          <a:bodyPr tIns="91440" bIns="91440" anchorCtr="1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2400" i="1"/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1420813" y="1514475"/>
            <a:ext cx="6503987" cy="1160462"/>
          </a:xfrm>
          <a:prstGeom prst="roundRect">
            <a:avLst>
              <a:gd name="adj" fmla="val 9306"/>
            </a:avLst>
          </a:prstGeom>
          <a:solidFill>
            <a:srgbClr val="FFD629"/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246188" y="1514475"/>
            <a:ext cx="1282700" cy="1160462"/>
            <a:chOff x="334" y="901"/>
            <a:chExt cx="727" cy="731"/>
          </a:xfrm>
        </p:grpSpPr>
        <p:sp>
          <p:nvSpPr>
            <p:cNvPr id="25607" name="AutoShape 7"/>
            <p:cNvSpPr>
              <a:spLocks noChangeArrowheads="1"/>
            </p:cNvSpPr>
            <p:nvPr/>
          </p:nvSpPr>
          <p:spPr bwMode="auto">
            <a:xfrm>
              <a:off x="334" y="901"/>
              <a:ext cx="720" cy="731"/>
            </a:xfrm>
            <a:prstGeom prst="roundRect">
              <a:avLst>
                <a:gd name="adj" fmla="val 9306"/>
              </a:avLst>
            </a:prstGeom>
            <a:solidFill>
              <a:srgbClr val="557BBE"/>
            </a:solidFill>
            <a:ln w="9525">
              <a:solidFill>
                <a:srgbClr val="557B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2400" b="1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7422" name="Rectangle 8"/>
            <p:cNvSpPr>
              <a:spLocks noChangeArrowheads="1"/>
            </p:cNvSpPr>
            <p:nvPr/>
          </p:nvSpPr>
          <p:spPr bwMode="auto">
            <a:xfrm>
              <a:off x="960" y="901"/>
              <a:ext cx="101" cy="731"/>
            </a:xfrm>
            <a:prstGeom prst="rect">
              <a:avLst/>
            </a:prstGeom>
            <a:solidFill>
              <a:srgbClr val="557BBE"/>
            </a:solidFill>
            <a:ln w="9525">
              <a:solidFill>
                <a:srgbClr val="557BBE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415" name="Text Box 9"/>
          <p:cNvSpPr txBox="1">
            <a:spLocks noChangeArrowheads="1"/>
          </p:cNvSpPr>
          <p:nvPr/>
        </p:nvSpPr>
        <p:spPr bwMode="auto">
          <a:xfrm rot="-5400000">
            <a:off x="931069" y="1845469"/>
            <a:ext cx="120808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1600">
                <a:solidFill>
                  <a:schemeClr val="bg1"/>
                </a:solidFill>
              </a:rPr>
              <a:t>BEST</a:t>
            </a:r>
          </a:p>
          <a:p>
            <a:pPr eaLnBrk="0" hangingPunct="0">
              <a:lnSpc>
                <a:spcPct val="85000"/>
              </a:lnSpc>
            </a:pPr>
            <a:r>
              <a:rPr lang="en-US" sz="1600">
                <a:solidFill>
                  <a:schemeClr val="bg1"/>
                </a:solidFill>
              </a:rPr>
              <a:t>PRACTICE</a:t>
            </a:r>
          </a:p>
        </p:txBody>
      </p:sp>
      <p:sp>
        <p:nvSpPr>
          <p:cNvPr id="17416" name="Text Box 10"/>
          <p:cNvSpPr txBox="1">
            <a:spLocks noChangeArrowheads="1"/>
          </p:cNvSpPr>
          <p:nvPr/>
        </p:nvSpPr>
        <p:spPr bwMode="auto">
          <a:xfrm>
            <a:off x="1701800" y="1484312"/>
            <a:ext cx="9969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8000">
                <a:solidFill>
                  <a:srgbClr val="A7BADD"/>
                </a:solidFill>
                <a:latin typeface="Lucida Console" pitchFamily="49" charset="0"/>
              </a:rPr>
              <a:t>3</a:t>
            </a:r>
          </a:p>
        </p:txBody>
      </p:sp>
      <p:sp>
        <p:nvSpPr>
          <p:cNvPr id="17417" name="Text Box 11"/>
          <p:cNvSpPr txBox="1">
            <a:spLocks noChangeArrowheads="1"/>
          </p:cNvSpPr>
          <p:nvPr/>
        </p:nvSpPr>
        <p:spPr bwMode="auto">
          <a:xfrm>
            <a:off x="3124200" y="1621627"/>
            <a:ext cx="4276555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200" dirty="0" smtClean="0"/>
              <a:t>“</a:t>
            </a:r>
            <a:r>
              <a:rPr lang="en-US" sz="3200" dirty="0"/>
              <a:t>Involve </a:t>
            </a:r>
            <a:r>
              <a:rPr lang="en-US" sz="3200" dirty="0" smtClean="0"/>
              <a:t>Beneficiaries </a:t>
            </a:r>
            <a:r>
              <a:rPr lang="en-US" sz="3200" dirty="0"/>
              <a:t>In </a:t>
            </a:r>
            <a:endParaRPr lang="en-US" sz="3200" dirty="0" smtClean="0"/>
          </a:p>
          <a:p>
            <a:pPr algn="ctr" eaLnBrk="0" hangingPunct="0">
              <a:lnSpc>
                <a:spcPct val="85000"/>
              </a:lnSpc>
            </a:pPr>
            <a:r>
              <a:rPr lang="en-US" sz="3200" dirty="0" smtClean="0"/>
              <a:t>All </a:t>
            </a:r>
            <a:r>
              <a:rPr lang="en-US" sz="3200" dirty="0"/>
              <a:t>stages </a:t>
            </a:r>
            <a:r>
              <a:rPr lang="en-US" sz="3200" dirty="0" smtClean="0"/>
              <a:t>Of </a:t>
            </a:r>
            <a:r>
              <a:rPr lang="en-US" sz="3200" dirty="0"/>
              <a:t>Projects”</a:t>
            </a:r>
          </a:p>
        </p:txBody>
      </p:sp>
      <p:sp>
        <p:nvSpPr>
          <p:cNvPr id="17418" name="Text Box 12"/>
          <p:cNvSpPr txBox="1">
            <a:spLocks noChangeArrowheads="1"/>
          </p:cNvSpPr>
          <p:nvPr/>
        </p:nvSpPr>
        <p:spPr bwMode="auto">
          <a:xfrm>
            <a:off x="2419350" y="3006725"/>
            <a:ext cx="5359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 dirty="0"/>
              <a:t>  Find the Expert Users</a:t>
            </a:r>
          </a:p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 dirty="0"/>
              <a:t>  Seek Out the Doubters</a:t>
            </a:r>
          </a:p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 dirty="0"/>
              <a:t>  Keep a Check on User  Involvement</a:t>
            </a:r>
          </a:p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 dirty="0"/>
              <a:t>  Leverage Power Users</a:t>
            </a:r>
          </a:p>
        </p:txBody>
      </p:sp>
      <p:sp>
        <p:nvSpPr>
          <p:cNvPr id="17420" name="Text Box 15"/>
          <p:cNvSpPr txBox="1">
            <a:spLocks noChangeArrowheads="1"/>
          </p:cNvSpPr>
          <p:nvPr/>
        </p:nvSpPr>
        <p:spPr bwMode="auto">
          <a:xfrm>
            <a:off x="339969" y="187325"/>
            <a:ext cx="845343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38200" indent="-838200" algn="ctr">
              <a:tabLst>
                <a:tab pos="1600200" algn="l"/>
              </a:tabLst>
            </a:pPr>
            <a:r>
              <a:rPr lang="en-US" sz="3600" dirty="0"/>
              <a:t>People Use Our Systems, Remember?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1221588" y="1592262"/>
            <a:ext cx="6673850" cy="3970338"/>
          </a:xfrm>
          <a:prstGeom prst="roundRect">
            <a:avLst>
              <a:gd name="adj" fmla="val 4759"/>
            </a:avLst>
          </a:prstGeom>
          <a:gradFill rotWithShape="0">
            <a:gsLst>
              <a:gs pos="0">
                <a:schemeClr val="bg1"/>
              </a:gs>
              <a:gs pos="100000">
                <a:srgbClr val="CED5D6">
                  <a:alpha val="39000"/>
                </a:srgbClr>
              </a:gs>
            </a:gsLst>
            <a:lin ang="5400000" scaled="1"/>
          </a:gradFill>
          <a:ln w="9525">
            <a:solidFill>
              <a:srgbClr val="A6AEB0"/>
            </a:solidFill>
            <a:round/>
            <a:headEnd/>
            <a:tailEnd/>
          </a:ln>
          <a:effectLst/>
        </p:spPr>
        <p:txBody>
          <a:bodyPr tIns="91440" bIns="91440" anchorCtr="1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2400" i="1"/>
          </a:p>
        </p:txBody>
      </p:sp>
      <p:sp>
        <p:nvSpPr>
          <p:cNvPr id="26629" name="AutoShape 5"/>
          <p:cNvSpPr>
            <a:spLocks noChangeArrowheads="1"/>
          </p:cNvSpPr>
          <p:nvPr/>
        </p:nvSpPr>
        <p:spPr bwMode="auto">
          <a:xfrm>
            <a:off x="1393038" y="1590675"/>
            <a:ext cx="6503988" cy="1160462"/>
          </a:xfrm>
          <a:prstGeom prst="roundRect">
            <a:avLst>
              <a:gd name="adj" fmla="val 9306"/>
            </a:avLst>
          </a:prstGeom>
          <a:solidFill>
            <a:srgbClr val="FFD629"/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218413" y="1590675"/>
            <a:ext cx="1282700" cy="1160462"/>
            <a:chOff x="334" y="901"/>
            <a:chExt cx="727" cy="731"/>
          </a:xfrm>
        </p:grpSpPr>
        <p:sp>
          <p:nvSpPr>
            <p:cNvPr id="26631" name="AutoShape 7"/>
            <p:cNvSpPr>
              <a:spLocks noChangeArrowheads="1"/>
            </p:cNvSpPr>
            <p:nvPr/>
          </p:nvSpPr>
          <p:spPr bwMode="auto">
            <a:xfrm>
              <a:off x="334" y="901"/>
              <a:ext cx="720" cy="731"/>
            </a:xfrm>
            <a:prstGeom prst="roundRect">
              <a:avLst>
                <a:gd name="adj" fmla="val 9306"/>
              </a:avLst>
            </a:prstGeom>
            <a:solidFill>
              <a:srgbClr val="557BBE"/>
            </a:solidFill>
            <a:ln w="9525">
              <a:solidFill>
                <a:srgbClr val="557B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2400" b="1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8446" name="Rectangle 8"/>
            <p:cNvSpPr>
              <a:spLocks noChangeArrowheads="1"/>
            </p:cNvSpPr>
            <p:nvPr/>
          </p:nvSpPr>
          <p:spPr bwMode="auto">
            <a:xfrm>
              <a:off x="960" y="901"/>
              <a:ext cx="101" cy="731"/>
            </a:xfrm>
            <a:prstGeom prst="rect">
              <a:avLst/>
            </a:prstGeom>
            <a:solidFill>
              <a:srgbClr val="557BBE"/>
            </a:solidFill>
            <a:ln w="9525">
              <a:solidFill>
                <a:srgbClr val="557BBE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439" name="Text Box 9"/>
          <p:cNvSpPr txBox="1">
            <a:spLocks noChangeArrowheads="1"/>
          </p:cNvSpPr>
          <p:nvPr/>
        </p:nvSpPr>
        <p:spPr bwMode="auto">
          <a:xfrm rot="-5400000">
            <a:off x="903294" y="1921669"/>
            <a:ext cx="120808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1600">
                <a:solidFill>
                  <a:schemeClr val="bg1"/>
                </a:solidFill>
              </a:rPr>
              <a:t>BEST</a:t>
            </a:r>
          </a:p>
          <a:p>
            <a:pPr eaLnBrk="0" hangingPunct="0">
              <a:lnSpc>
                <a:spcPct val="85000"/>
              </a:lnSpc>
            </a:pPr>
            <a:r>
              <a:rPr lang="en-US" sz="1600">
                <a:solidFill>
                  <a:schemeClr val="bg1"/>
                </a:solidFill>
              </a:rPr>
              <a:t>PRACTICE</a:t>
            </a:r>
          </a:p>
        </p:txBody>
      </p:sp>
      <p:sp>
        <p:nvSpPr>
          <p:cNvPr id="18440" name="Text Box 10"/>
          <p:cNvSpPr txBox="1">
            <a:spLocks noChangeArrowheads="1"/>
          </p:cNvSpPr>
          <p:nvPr/>
        </p:nvSpPr>
        <p:spPr bwMode="auto">
          <a:xfrm>
            <a:off x="1674026" y="1560512"/>
            <a:ext cx="9969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8000">
                <a:solidFill>
                  <a:srgbClr val="A7BADD"/>
                </a:solidFill>
                <a:latin typeface="Lucida Console" pitchFamily="49" charset="0"/>
              </a:rPr>
              <a:t>4</a:t>
            </a:r>
          </a:p>
        </p:txBody>
      </p:sp>
      <p:sp>
        <p:nvSpPr>
          <p:cNvPr id="18441" name="Text Box 11"/>
          <p:cNvSpPr txBox="1">
            <a:spLocks noChangeArrowheads="1"/>
          </p:cNvSpPr>
          <p:nvPr/>
        </p:nvSpPr>
        <p:spPr bwMode="auto">
          <a:xfrm>
            <a:off x="2521140" y="1656250"/>
            <a:ext cx="5403660" cy="103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600" dirty="0" smtClean="0"/>
              <a:t>“</a:t>
            </a:r>
            <a:r>
              <a:rPr lang="en-US" sz="3600" dirty="0"/>
              <a:t>Use A Steering Committee </a:t>
            </a:r>
            <a:endParaRPr lang="en-US" sz="3600" dirty="0" smtClean="0"/>
          </a:p>
          <a:p>
            <a:pPr algn="ctr" eaLnBrk="0" hangingPunct="0">
              <a:lnSpc>
                <a:spcPct val="85000"/>
              </a:lnSpc>
            </a:pPr>
            <a:r>
              <a:rPr lang="en-US" sz="3600" dirty="0" smtClean="0"/>
              <a:t>To Guide Investment</a:t>
            </a:r>
            <a:r>
              <a:rPr lang="en-US" sz="3600" dirty="0"/>
              <a:t>”</a:t>
            </a:r>
          </a:p>
        </p:txBody>
      </p:sp>
      <p:sp>
        <p:nvSpPr>
          <p:cNvPr id="18442" name="Text Box 12"/>
          <p:cNvSpPr txBox="1">
            <a:spLocks noChangeArrowheads="1"/>
          </p:cNvSpPr>
          <p:nvPr/>
        </p:nvSpPr>
        <p:spPr bwMode="auto">
          <a:xfrm>
            <a:off x="2426501" y="2897187"/>
            <a:ext cx="5359400" cy="2603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 dirty="0"/>
              <a:t>  Get Strategic</a:t>
            </a:r>
          </a:p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 dirty="0"/>
              <a:t>  Tap Top Decision-Makers</a:t>
            </a:r>
          </a:p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 dirty="0"/>
              <a:t>  Meet Frequently</a:t>
            </a:r>
          </a:p>
          <a:p>
            <a:pPr eaLnBrk="0" hangingPunct="0">
              <a:buFontTx/>
              <a:buChar char="•"/>
              <a:tabLst>
                <a:tab pos="280988" algn="l"/>
              </a:tabLst>
            </a:pPr>
            <a:r>
              <a:rPr lang="en-US" sz="2400" dirty="0"/>
              <a:t>  Establish Clear Standards and</a:t>
            </a:r>
          </a:p>
          <a:p>
            <a:pPr eaLnBrk="0" hangingPunct="0">
              <a:spcAft>
                <a:spcPct val="60000"/>
              </a:spcAft>
              <a:tabLst>
                <a:tab pos="280988" algn="l"/>
              </a:tabLst>
            </a:pPr>
            <a:r>
              <a:rPr lang="en-US" sz="2400" dirty="0"/>
              <a:t>   </a:t>
            </a:r>
            <a:r>
              <a:rPr lang="en-US" sz="2400" dirty="0" smtClean="0"/>
              <a:t>	Steps </a:t>
            </a:r>
            <a:r>
              <a:rPr lang="en-US" sz="2400" dirty="0"/>
              <a:t>for Project Approval </a:t>
            </a:r>
          </a:p>
        </p:txBody>
      </p:sp>
      <p:sp>
        <p:nvSpPr>
          <p:cNvPr id="18444" name="Rectangle 17"/>
          <p:cNvSpPr>
            <a:spLocks noChangeArrowheads="1"/>
          </p:cNvSpPr>
          <p:nvPr/>
        </p:nvSpPr>
        <p:spPr bwMode="auto">
          <a:xfrm>
            <a:off x="1236971" y="5862"/>
            <a:ext cx="6623352" cy="941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ts val="3300"/>
              </a:lnSpc>
            </a:pPr>
            <a:r>
              <a:rPr lang="en-US" sz="3200" b="1" dirty="0"/>
              <a:t>Cross Functional Steering </a:t>
            </a:r>
            <a:r>
              <a:rPr lang="en-US" sz="3200" b="1" dirty="0" smtClean="0"/>
              <a:t>Committees</a:t>
            </a:r>
          </a:p>
          <a:p>
            <a:pPr algn="ctr">
              <a:lnSpc>
                <a:spcPts val="3300"/>
              </a:lnSpc>
            </a:pPr>
            <a:r>
              <a:rPr lang="en-US" sz="3200" b="1" dirty="0" smtClean="0"/>
              <a:t>Make </a:t>
            </a:r>
            <a:r>
              <a:rPr lang="en-US" sz="3200" b="1" dirty="0"/>
              <a:t>Better Decisions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AutoShape 5"/>
          <p:cNvSpPr>
            <a:spLocks noChangeArrowheads="1"/>
          </p:cNvSpPr>
          <p:nvPr/>
        </p:nvSpPr>
        <p:spPr bwMode="auto">
          <a:xfrm>
            <a:off x="1219200" y="1516063"/>
            <a:ext cx="6673850" cy="3970337"/>
          </a:xfrm>
          <a:prstGeom prst="roundRect">
            <a:avLst>
              <a:gd name="adj" fmla="val 4759"/>
            </a:avLst>
          </a:prstGeom>
          <a:gradFill rotWithShape="0">
            <a:gsLst>
              <a:gs pos="0">
                <a:schemeClr val="bg1"/>
              </a:gs>
              <a:gs pos="100000">
                <a:srgbClr val="CED5D6">
                  <a:alpha val="39000"/>
                </a:srgbClr>
              </a:gs>
            </a:gsLst>
            <a:lin ang="5400000" scaled="1"/>
          </a:gradFill>
          <a:ln w="9525">
            <a:solidFill>
              <a:srgbClr val="A6AEB0"/>
            </a:solidFill>
            <a:round/>
            <a:headEnd/>
            <a:tailEnd/>
          </a:ln>
          <a:effectLst/>
        </p:spPr>
        <p:txBody>
          <a:bodyPr tIns="91440" bIns="91440" anchorCtr="1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2400" i="1"/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auto">
          <a:xfrm>
            <a:off x="1390650" y="1514475"/>
            <a:ext cx="6503988" cy="1160463"/>
          </a:xfrm>
          <a:prstGeom prst="roundRect">
            <a:avLst>
              <a:gd name="adj" fmla="val 9306"/>
            </a:avLst>
          </a:prstGeom>
          <a:solidFill>
            <a:srgbClr val="FFD629"/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656" name="AutoShape 8"/>
          <p:cNvSpPr>
            <a:spLocks noChangeArrowheads="1"/>
          </p:cNvSpPr>
          <p:nvPr/>
        </p:nvSpPr>
        <p:spPr bwMode="auto">
          <a:xfrm>
            <a:off x="1228725" y="1514475"/>
            <a:ext cx="1270000" cy="1160463"/>
          </a:xfrm>
          <a:prstGeom prst="roundRect">
            <a:avLst>
              <a:gd name="adj" fmla="val 9306"/>
            </a:avLst>
          </a:prstGeom>
          <a:solidFill>
            <a:srgbClr val="557BBE"/>
          </a:solidFill>
          <a:ln w="9525">
            <a:solidFill>
              <a:srgbClr val="557BBE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463" name="Rectangle 9"/>
          <p:cNvSpPr>
            <a:spLocks noChangeArrowheads="1"/>
          </p:cNvSpPr>
          <p:nvPr/>
        </p:nvSpPr>
        <p:spPr bwMode="auto">
          <a:xfrm>
            <a:off x="2320925" y="1514475"/>
            <a:ext cx="177800" cy="1160463"/>
          </a:xfrm>
          <a:prstGeom prst="rect">
            <a:avLst/>
          </a:prstGeom>
          <a:solidFill>
            <a:srgbClr val="557BBE"/>
          </a:solidFill>
          <a:ln w="9525">
            <a:solidFill>
              <a:srgbClr val="557BBE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Text Box 10"/>
          <p:cNvSpPr txBox="1">
            <a:spLocks noChangeArrowheads="1"/>
          </p:cNvSpPr>
          <p:nvPr/>
        </p:nvSpPr>
        <p:spPr bwMode="auto">
          <a:xfrm rot="-5400000">
            <a:off x="900906" y="1831182"/>
            <a:ext cx="120808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1600">
                <a:solidFill>
                  <a:schemeClr val="bg1"/>
                </a:solidFill>
              </a:rPr>
              <a:t>BEST</a:t>
            </a:r>
          </a:p>
          <a:p>
            <a:pPr eaLnBrk="0" hangingPunct="0">
              <a:lnSpc>
                <a:spcPct val="85000"/>
              </a:lnSpc>
            </a:pPr>
            <a:r>
              <a:rPr lang="en-US" sz="1600">
                <a:solidFill>
                  <a:schemeClr val="bg1"/>
                </a:solidFill>
              </a:rPr>
              <a:t>PRACTICE</a:t>
            </a:r>
          </a:p>
        </p:txBody>
      </p:sp>
      <p:sp>
        <p:nvSpPr>
          <p:cNvPr id="19465" name="Text Box 11"/>
          <p:cNvSpPr txBox="1">
            <a:spLocks noChangeArrowheads="1"/>
          </p:cNvSpPr>
          <p:nvPr/>
        </p:nvSpPr>
        <p:spPr bwMode="auto">
          <a:xfrm>
            <a:off x="1671638" y="1470025"/>
            <a:ext cx="9969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8000">
                <a:solidFill>
                  <a:srgbClr val="A7BADD"/>
                </a:solidFill>
                <a:latin typeface="Lucida Console" pitchFamily="49" charset="0"/>
              </a:rPr>
              <a:t>5</a:t>
            </a:r>
          </a:p>
        </p:txBody>
      </p:sp>
      <p:sp>
        <p:nvSpPr>
          <p:cNvPr id="19466" name="Text Box 12"/>
          <p:cNvSpPr txBox="1">
            <a:spLocks noChangeArrowheads="1"/>
          </p:cNvSpPr>
          <p:nvPr/>
        </p:nvSpPr>
        <p:spPr bwMode="auto">
          <a:xfrm>
            <a:off x="2754801" y="1574256"/>
            <a:ext cx="4820166" cy="103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600" dirty="0" smtClean="0"/>
              <a:t>“</a:t>
            </a:r>
            <a:r>
              <a:rPr lang="en-US" sz="3600" dirty="0"/>
              <a:t>Communicate Regularly</a:t>
            </a:r>
          </a:p>
          <a:p>
            <a:pPr algn="ctr" eaLnBrk="0" hangingPunct="0">
              <a:lnSpc>
                <a:spcPct val="85000"/>
              </a:lnSpc>
            </a:pPr>
            <a:r>
              <a:rPr lang="en-US" sz="3600" dirty="0"/>
              <a:t>  With Users At Large”</a:t>
            </a:r>
          </a:p>
        </p:txBody>
      </p:sp>
      <p:sp>
        <p:nvSpPr>
          <p:cNvPr id="19467" name="Text Box 13"/>
          <p:cNvSpPr txBox="1">
            <a:spLocks noChangeArrowheads="1"/>
          </p:cNvSpPr>
          <p:nvPr/>
        </p:nvSpPr>
        <p:spPr bwMode="auto">
          <a:xfrm>
            <a:off x="2354263" y="2982913"/>
            <a:ext cx="5359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/>
              <a:t>  Show And Tell</a:t>
            </a:r>
          </a:p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/>
              <a:t>  Reach Out</a:t>
            </a:r>
          </a:p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/>
              <a:t>  Show Them The Money</a:t>
            </a:r>
          </a:p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/>
              <a:t>  Keep An Open Line</a:t>
            </a:r>
          </a:p>
        </p:txBody>
      </p:sp>
      <p:sp>
        <p:nvSpPr>
          <p:cNvPr id="19469" name="Text Box 16"/>
          <p:cNvSpPr txBox="1">
            <a:spLocks noChangeArrowheads="1"/>
          </p:cNvSpPr>
          <p:nvPr/>
        </p:nvSpPr>
        <p:spPr bwMode="auto">
          <a:xfrm>
            <a:off x="1258399" y="185738"/>
            <a:ext cx="6660539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38200" indent="-838200">
              <a:tabLst>
                <a:tab pos="1600200" algn="l"/>
              </a:tabLst>
            </a:pPr>
            <a:r>
              <a:rPr lang="en-US" sz="4000" dirty="0"/>
              <a:t>Keep In Contact With Everyone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AutoShape 5"/>
          <p:cNvSpPr>
            <a:spLocks noChangeArrowheads="1"/>
          </p:cNvSpPr>
          <p:nvPr/>
        </p:nvSpPr>
        <p:spPr bwMode="auto">
          <a:xfrm>
            <a:off x="1340560" y="1592262"/>
            <a:ext cx="6673850" cy="3970338"/>
          </a:xfrm>
          <a:prstGeom prst="roundRect">
            <a:avLst>
              <a:gd name="adj" fmla="val 4759"/>
            </a:avLst>
          </a:prstGeom>
          <a:gradFill rotWithShape="0">
            <a:gsLst>
              <a:gs pos="0">
                <a:schemeClr val="bg1"/>
              </a:gs>
              <a:gs pos="100000">
                <a:srgbClr val="CED5D6">
                  <a:alpha val="39000"/>
                </a:srgbClr>
              </a:gs>
            </a:gsLst>
            <a:lin ang="5400000" scaled="1"/>
          </a:gradFill>
          <a:ln w="9525">
            <a:solidFill>
              <a:srgbClr val="A6AEB0"/>
            </a:solidFill>
            <a:round/>
            <a:headEnd/>
            <a:tailEnd/>
          </a:ln>
          <a:effectLst/>
        </p:spPr>
        <p:txBody>
          <a:bodyPr tIns="91440" bIns="91440" anchorCtr="1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2400" i="1"/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1512010" y="1590675"/>
            <a:ext cx="6503988" cy="1160462"/>
          </a:xfrm>
          <a:prstGeom prst="roundRect">
            <a:avLst>
              <a:gd name="adj" fmla="val 9306"/>
            </a:avLst>
          </a:prstGeom>
          <a:solidFill>
            <a:srgbClr val="FFD629"/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337385" y="1590675"/>
            <a:ext cx="1282700" cy="1160462"/>
            <a:chOff x="334" y="901"/>
            <a:chExt cx="727" cy="731"/>
          </a:xfrm>
        </p:grpSpPr>
        <p:sp>
          <p:nvSpPr>
            <p:cNvPr id="28680" name="AutoShape 8"/>
            <p:cNvSpPr>
              <a:spLocks noChangeArrowheads="1"/>
            </p:cNvSpPr>
            <p:nvPr/>
          </p:nvSpPr>
          <p:spPr bwMode="auto">
            <a:xfrm>
              <a:off x="334" y="901"/>
              <a:ext cx="720" cy="731"/>
            </a:xfrm>
            <a:prstGeom prst="roundRect">
              <a:avLst>
                <a:gd name="adj" fmla="val 9306"/>
              </a:avLst>
            </a:prstGeom>
            <a:solidFill>
              <a:srgbClr val="557BBE"/>
            </a:solidFill>
            <a:ln w="9525">
              <a:solidFill>
                <a:srgbClr val="557B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2400" b="1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0494" name="Rectangle 9"/>
            <p:cNvSpPr>
              <a:spLocks noChangeArrowheads="1"/>
            </p:cNvSpPr>
            <p:nvPr/>
          </p:nvSpPr>
          <p:spPr bwMode="auto">
            <a:xfrm>
              <a:off x="960" y="901"/>
              <a:ext cx="101" cy="731"/>
            </a:xfrm>
            <a:prstGeom prst="rect">
              <a:avLst/>
            </a:prstGeom>
            <a:solidFill>
              <a:srgbClr val="557BBE"/>
            </a:solidFill>
            <a:ln w="9525">
              <a:solidFill>
                <a:srgbClr val="557BBE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87" name="Text Box 10"/>
          <p:cNvSpPr txBox="1">
            <a:spLocks noChangeArrowheads="1"/>
          </p:cNvSpPr>
          <p:nvPr/>
        </p:nvSpPr>
        <p:spPr bwMode="auto">
          <a:xfrm rot="-5400000">
            <a:off x="1022266" y="1921669"/>
            <a:ext cx="120808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1600">
                <a:solidFill>
                  <a:schemeClr val="bg1"/>
                </a:solidFill>
              </a:rPr>
              <a:t>BEST</a:t>
            </a:r>
          </a:p>
          <a:p>
            <a:pPr eaLnBrk="0" hangingPunct="0">
              <a:lnSpc>
                <a:spcPct val="85000"/>
              </a:lnSpc>
            </a:pPr>
            <a:r>
              <a:rPr lang="en-US" sz="1600">
                <a:solidFill>
                  <a:schemeClr val="bg1"/>
                </a:solidFill>
              </a:rPr>
              <a:t>PRACTICE</a:t>
            </a:r>
          </a:p>
        </p:txBody>
      </p:sp>
      <p:sp>
        <p:nvSpPr>
          <p:cNvPr id="20488" name="Text Box 11"/>
          <p:cNvSpPr txBox="1">
            <a:spLocks noChangeArrowheads="1"/>
          </p:cNvSpPr>
          <p:nvPr/>
        </p:nvSpPr>
        <p:spPr bwMode="auto">
          <a:xfrm>
            <a:off x="1792998" y="1560512"/>
            <a:ext cx="9969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8000">
                <a:solidFill>
                  <a:srgbClr val="A7BADD"/>
                </a:solidFill>
                <a:latin typeface="Lucida Console" pitchFamily="49" charset="0"/>
              </a:rPr>
              <a:t>6</a:t>
            </a:r>
          </a:p>
        </p:txBody>
      </p:sp>
      <p:sp>
        <p:nvSpPr>
          <p:cNvPr id="20489" name="Text Box 12"/>
          <p:cNvSpPr txBox="1">
            <a:spLocks noChangeArrowheads="1"/>
          </p:cNvSpPr>
          <p:nvPr/>
        </p:nvSpPr>
        <p:spPr bwMode="auto">
          <a:xfrm>
            <a:off x="2534233" y="1657660"/>
            <a:ext cx="5619167" cy="98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400" dirty="0" smtClean="0"/>
              <a:t>“</a:t>
            </a:r>
            <a:r>
              <a:rPr lang="en-US" sz="3400" dirty="0"/>
              <a:t>Designate </a:t>
            </a:r>
            <a:r>
              <a:rPr lang="en-US" sz="3400" dirty="0" smtClean="0"/>
              <a:t>Staff </a:t>
            </a:r>
            <a:r>
              <a:rPr lang="en-US" sz="3400" dirty="0"/>
              <a:t>As Liaisons</a:t>
            </a:r>
          </a:p>
          <a:p>
            <a:pPr eaLnBrk="0" hangingPunct="0">
              <a:lnSpc>
                <a:spcPct val="85000"/>
              </a:lnSpc>
            </a:pPr>
            <a:r>
              <a:rPr lang="en-US" sz="3400" dirty="0"/>
              <a:t> For Each Major Business Unit”</a:t>
            </a:r>
          </a:p>
        </p:txBody>
      </p:sp>
      <p:sp>
        <p:nvSpPr>
          <p:cNvPr id="20490" name="Text Box 13"/>
          <p:cNvSpPr txBox="1">
            <a:spLocks noChangeArrowheads="1"/>
          </p:cNvSpPr>
          <p:nvPr/>
        </p:nvSpPr>
        <p:spPr bwMode="auto">
          <a:xfrm>
            <a:off x="2504198" y="3225800"/>
            <a:ext cx="53594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/>
              <a:t>  Use Business Experts</a:t>
            </a:r>
          </a:p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/>
              <a:t>  Provide a Single Point of Contact</a:t>
            </a:r>
          </a:p>
          <a:p>
            <a:pPr eaLnBrk="0" hangingPunct="0">
              <a:spcAft>
                <a:spcPct val="60000"/>
              </a:spcAft>
              <a:buFontTx/>
              <a:buChar char="•"/>
            </a:pPr>
            <a:r>
              <a:rPr lang="en-US" sz="2400"/>
              <a:t>  Anticipate Issues</a:t>
            </a:r>
          </a:p>
        </p:txBody>
      </p:sp>
      <p:sp>
        <p:nvSpPr>
          <p:cNvPr id="20492" name="Text Box 15"/>
          <p:cNvSpPr txBox="1">
            <a:spLocks noChangeArrowheads="1"/>
          </p:cNvSpPr>
          <p:nvPr/>
        </p:nvSpPr>
        <p:spPr bwMode="auto">
          <a:xfrm>
            <a:off x="1066800" y="171450"/>
            <a:ext cx="688975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38200" indent="-838200" algn="ctr">
              <a:tabLst>
                <a:tab pos="1600200" algn="l"/>
              </a:tabLst>
            </a:pPr>
            <a:r>
              <a:rPr lang="en-US" sz="4400" dirty="0"/>
              <a:t>Ambassadors Of </a:t>
            </a:r>
            <a:r>
              <a:rPr lang="en-US" sz="4400" dirty="0" smtClean="0"/>
              <a:t>Your Project</a:t>
            </a:r>
            <a:endParaRPr 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986" y="1485900"/>
            <a:ext cx="9020014" cy="3240088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spcBef>
                <a:spcPct val="50000"/>
              </a:spcBef>
            </a:pPr>
            <a:r>
              <a:rPr lang="en-US" dirty="0" smtClean="0"/>
              <a:t>Section 1	Background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 smtClean="0"/>
              <a:t>Section 2	Your Future (Goals) </a:t>
            </a:r>
          </a:p>
          <a:p>
            <a:pPr eaLnBrk="1" hangingPunct="1">
              <a:spcBef>
                <a:spcPct val="50000"/>
              </a:spcBef>
              <a:tabLst>
                <a:tab pos="2743200" algn="l"/>
              </a:tabLst>
            </a:pPr>
            <a:r>
              <a:rPr lang="en-US" dirty="0" smtClean="0"/>
              <a:t>Section 3	Six Best Practices For The 	Professional Who Happens To 	Have An I.T. Related Background 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 smtClean="0"/>
              <a:t>Section 4	Take-</a:t>
            </a:r>
            <a:r>
              <a:rPr lang="en-US" dirty="0" err="1" smtClean="0"/>
              <a:t>aways</a:t>
            </a:r>
            <a:endParaRPr lang="en-US" dirty="0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1671638" y="57150"/>
            <a:ext cx="5943600" cy="762000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Presentation Overview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45250"/>
            <a:ext cx="35052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SIM Leadership Forum - March 2005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9401A6-9C66-4FD1-B3C0-DB125345F64C}" type="slidenum">
              <a:rPr lang="en-US"/>
              <a:pPr/>
              <a:t>20</a:t>
            </a:fld>
            <a:endParaRPr lang="en-US"/>
          </a:p>
        </p:txBody>
      </p:sp>
      <p:pic>
        <p:nvPicPr>
          <p:cNvPr id="21508" name="Picture 2" descr="Tapestry%20Chenille%200310%20WR"/>
          <p:cNvPicPr>
            <a:picLocks noChangeAspect="1" noChangeArrowheads="1"/>
          </p:cNvPicPr>
          <p:nvPr/>
        </p:nvPicPr>
        <p:blipFill>
          <a:blip r:embed="rId2" cstate="print">
            <a:lum bright="4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2252663" y="4676775"/>
            <a:ext cx="441483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>
                <a:latin typeface="Arial Black" pitchFamily="34" charset="0"/>
              </a:rPr>
              <a:t>Being A Leader</a:t>
            </a:r>
          </a:p>
          <a:p>
            <a:pPr algn="ctr">
              <a:defRPr/>
            </a:pPr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Managing Your Own Career Tapestry</a:t>
            </a:r>
          </a:p>
        </p:txBody>
      </p:sp>
      <p:sp>
        <p:nvSpPr>
          <p:cNvPr id="21510" name="Line 4"/>
          <p:cNvSpPr>
            <a:spLocks noChangeShapeType="1"/>
          </p:cNvSpPr>
          <p:nvPr/>
        </p:nvSpPr>
        <p:spPr bwMode="auto">
          <a:xfrm>
            <a:off x="1143000" y="2624138"/>
            <a:ext cx="7010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11" name="Text Box 5"/>
          <p:cNvSpPr txBox="1">
            <a:spLocks noChangeArrowheads="1"/>
          </p:cNvSpPr>
          <p:nvPr/>
        </p:nvSpPr>
        <p:spPr bwMode="auto">
          <a:xfrm>
            <a:off x="2222500" y="41036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512" name="Text Box 6"/>
          <p:cNvSpPr txBox="1">
            <a:spLocks noChangeArrowheads="1"/>
          </p:cNvSpPr>
          <p:nvPr/>
        </p:nvSpPr>
        <p:spPr bwMode="auto">
          <a:xfrm>
            <a:off x="500063" y="752475"/>
            <a:ext cx="81105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sz="4800">
                <a:latin typeface="Arial Black" pitchFamily="34" charset="0"/>
              </a:rPr>
              <a:t>Section 4 – Take-aways</a:t>
            </a:r>
          </a:p>
        </p:txBody>
      </p:sp>
      <p:sp>
        <p:nvSpPr>
          <p:cNvPr id="21513" name="Oval 7"/>
          <p:cNvSpPr>
            <a:spLocks noChangeArrowheads="1"/>
          </p:cNvSpPr>
          <p:nvPr/>
        </p:nvSpPr>
        <p:spPr bwMode="auto">
          <a:xfrm>
            <a:off x="8382000" y="6172200"/>
            <a:ext cx="533400" cy="5334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chemeClr val="bg2"/>
              </a:solidFill>
            </a:endParaRPr>
          </a:p>
        </p:txBody>
      </p:sp>
      <p:sp>
        <p:nvSpPr>
          <p:cNvPr id="21514" name="Rectangle 8"/>
          <p:cNvSpPr>
            <a:spLocks noChangeArrowheads="1"/>
          </p:cNvSpPr>
          <p:nvPr/>
        </p:nvSpPr>
        <p:spPr bwMode="auto">
          <a:xfrm>
            <a:off x="6743700" y="62833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E35A32BC-A7FF-47A7-B89E-D86B6113A65F}" type="slidenum">
              <a:rPr lang="en-US" sz="1600">
                <a:solidFill>
                  <a:schemeClr val="bg1"/>
                </a:solidFill>
                <a:latin typeface="Arial Black" pitchFamily="34" charset="0"/>
              </a:rPr>
              <a:pPr algn="r"/>
              <a:t>20</a:t>
            </a:fld>
            <a:endParaRPr lang="en-US" sz="160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543499" y="6445250"/>
            <a:ext cx="6803135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SIM Leadership Forum - March 2005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743700" y="62833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F54CB8D5-CED1-418E-8909-A36A338EE337}" type="slidenum">
              <a:rPr lang="en-US"/>
              <a:pPr/>
              <a:t>21</a:t>
            </a:fld>
            <a:endParaRPr lang="en-US"/>
          </a:p>
        </p:txBody>
      </p:sp>
      <p:pic>
        <p:nvPicPr>
          <p:cNvPr id="22532" name="Picture 7" descr="einstei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5875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Creating A Vision</a:t>
            </a:r>
          </a:p>
        </p:txBody>
      </p:sp>
      <p:sp>
        <p:nvSpPr>
          <p:cNvPr id="22534" name="Oval 8"/>
          <p:cNvSpPr>
            <a:spLocks noChangeArrowheads="1"/>
          </p:cNvSpPr>
          <p:nvPr/>
        </p:nvSpPr>
        <p:spPr bwMode="auto">
          <a:xfrm>
            <a:off x="8382000" y="6172200"/>
            <a:ext cx="533400" cy="5334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chemeClr val="bg2"/>
              </a:solidFill>
            </a:endParaRPr>
          </a:p>
        </p:txBody>
      </p:sp>
      <p:sp>
        <p:nvSpPr>
          <p:cNvPr id="22535" name="Rectangle 9"/>
          <p:cNvSpPr>
            <a:spLocks noChangeArrowheads="1"/>
          </p:cNvSpPr>
          <p:nvPr/>
        </p:nvSpPr>
        <p:spPr bwMode="auto">
          <a:xfrm>
            <a:off x="6743700" y="62833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467B3726-D7BB-46EB-B93A-A60C6403ED18}" type="slidenum">
              <a:rPr lang="en-US" sz="1600">
                <a:solidFill>
                  <a:schemeClr val="bg1"/>
                </a:solidFill>
                <a:latin typeface="Arial Black" pitchFamily="34" charset="0"/>
              </a:rPr>
              <a:pPr algn="r"/>
              <a:t>21</a:t>
            </a:fld>
            <a:endParaRPr lang="en-US" sz="16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2536" name="Line 10"/>
          <p:cNvSpPr>
            <a:spLocks noChangeShapeType="1"/>
          </p:cNvSpPr>
          <p:nvPr/>
        </p:nvSpPr>
        <p:spPr bwMode="auto">
          <a:xfrm>
            <a:off x="336550" y="842963"/>
            <a:ext cx="8347075" cy="0"/>
          </a:xfrm>
          <a:prstGeom prst="line">
            <a:avLst/>
          </a:prstGeom>
          <a:noFill/>
          <a:ln w="38100">
            <a:solidFill>
              <a:srgbClr val="BC415A"/>
            </a:solidFill>
            <a:round/>
            <a:headEnd/>
            <a:tailEnd/>
          </a:ln>
          <a:effectLst>
            <a:outerShdw dist="107763" dir="2700000" algn="ctr" rotWithShape="0">
              <a:srgbClr val="0303FB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Line 11"/>
          <p:cNvSpPr>
            <a:spLocks noChangeShapeType="1"/>
          </p:cNvSpPr>
          <p:nvPr/>
        </p:nvSpPr>
        <p:spPr bwMode="auto">
          <a:xfrm flipV="1">
            <a:off x="1066800" y="6400800"/>
            <a:ext cx="6151562" cy="0"/>
          </a:xfrm>
          <a:prstGeom prst="line">
            <a:avLst/>
          </a:prstGeom>
          <a:noFill/>
          <a:ln w="38100">
            <a:solidFill>
              <a:srgbClr val="BC415A"/>
            </a:solidFill>
            <a:round/>
            <a:headEnd/>
            <a:tailEnd/>
          </a:ln>
          <a:effectLst>
            <a:outerShdw dist="107763" dir="2700000" algn="ctr" rotWithShape="0">
              <a:srgbClr val="0303FB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2538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" y="5738813"/>
            <a:ext cx="66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Draw on the beliefs, mission, and environment of the organization.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Describe what you want to see in the future.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Be specific to each organization.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Be positive and inspiring.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Do not assume that the system will have the same framework as it does today.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Be open to dramatic modifications to current organization, methodology, teaching techniques, facilities, etc. </a:t>
            </a:r>
          </a:p>
        </p:txBody>
      </p:sp>
      <p:sp>
        <p:nvSpPr>
          <p:cNvPr id="22540" name="Text Box 25"/>
          <p:cNvSpPr txBox="1">
            <a:spLocks noChangeArrowheads="1"/>
          </p:cNvSpPr>
          <p:nvPr/>
        </p:nvSpPr>
        <p:spPr bwMode="auto">
          <a:xfrm>
            <a:off x="285750" y="1063625"/>
            <a:ext cx="8559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/>
              <a:t>When visioning a change, ask yourself, "What is our preferred future?" and be sure to: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543499" y="6445250"/>
            <a:ext cx="6803135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SIM Leadership Forum - March 2005</a:t>
            </a:r>
          </a:p>
        </p:txBody>
      </p:sp>
      <p:sp>
        <p:nvSpPr>
          <p:cNvPr id="2355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743700" y="62833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229B7E1C-EC69-46D5-945A-7BE2A15EDD63}" type="slidenum">
              <a:rPr lang="en-US"/>
              <a:pPr/>
              <a:t>22</a:t>
            </a:fld>
            <a:endParaRPr lang="en-US"/>
          </a:p>
        </p:txBody>
      </p:sp>
      <p:pic>
        <p:nvPicPr>
          <p:cNvPr id="23556" name="Picture 2" descr="einstei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5875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Key Components for Your Vision</a:t>
            </a:r>
          </a:p>
        </p:txBody>
      </p:sp>
      <p:sp>
        <p:nvSpPr>
          <p:cNvPr id="23558" name="Oval 4"/>
          <p:cNvSpPr>
            <a:spLocks noChangeArrowheads="1"/>
          </p:cNvSpPr>
          <p:nvPr/>
        </p:nvSpPr>
        <p:spPr bwMode="auto">
          <a:xfrm>
            <a:off x="8382000" y="6172200"/>
            <a:ext cx="533400" cy="5334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chemeClr val="bg2"/>
              </a:solidFill>
            </a:endParaRPr>
          </a:p>
        </p:txBody>
      </p:sp>
      <p:sp>
        <p:nvSpPr>
          <p:cNvPr id="23559" name="Rectangle 5"/>
          <p:cNvSpPr>
            <a:spLocks noChangeArrowheads="1"/>
          </p:cNvSpPr>
          <p:nvPr/>
        </p:nvSpPr>
        <p:spPr bwMode="auto">
          <a:xfrm>
            <a:off x="6743700" y="62833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299F3B43-E74E-4645-AB70-148C2D877DAE}" type="slidenum">
              <a:rPr lang="en-US" sz="1600">
                <a:solidFill>
                  <a:schemeClr val="bg1"/>
                </a:solidFill>
                <a:latin typeface="Arial Black" pitchFamily="34" charset="0"/>
              </a:rPr>
              <a:pPr algn="r"/>
              <a:t>22</a:t>
            </a:fld>
            <a:endParaRPr lang="en-US" sz="16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560" name="Line 6"/>
          <p:cNvSpPr>
            <a:spLocks noChangeShapeType="1"/>
          </p:cNvSpPr>
          <p:nvPr/>
        </p:nvSpPr>
        <p:spPr bwMode="auto">
          <a:xfrm>
            <a:off x="336550" y="842963"/>
            <a:ext cx="8347075" cy="0"/>
          </a:xfrm>
          <a:prstGeom prst="line">
            <a:avLst/>
          </a:prstGeom>
          <a:noFill/>
          <a:ln w="38100">
            <a:solidFill>
              <a:srgbClr val="BC415A"/>
            </a:solidFill>
            <a:round/>
            <a:headEnd/>
            <a:tailEnd/>
          </a:ln>
          <a:effectLst>
            <a:outerShdw dist="107763" dir="2700000" algn="ctr" rotWithShape="0">
              <a:srgbClr val="0303FB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Line 7"/>
          <p:cNvSpPr>
            <a:spLocks noChangeShapeType="1"/>
          </p:cNvSpPr>
          <p:nvPr/>
        </p:nvSpPr>
        <p:spPr bwMode="auto">
          <a:xfrm flipV="1">
            <a:off x="1066800" y="6335713"/>
            <a:ext cx="6837362" cy="0"/>
          </a:xfrm>
          <a:prstGeom prst="line">
            <a:avLst/>
          </a:prstGeom>
          <a:noFill/>
          <a:ln w="38100">
            <a:solidFill>
              <a:srgbClr val="BC415A"/>
            </a:solidFill>
            <a:round/>
            <a:headEnd/>
            <a:tailEnd/>
          </a:ln>
          <a:effectLst>
            <a:outerShdw dist="107763" dir="2700000" algn="ctr" rotWithShape="0">
              <a:srgbClr val="0303FB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6" name="Text Box 22"/>
          <p:cNvSpPr txBox="1">
            <a:spLocks noChangeArrowheads="1"/>
          </p:cNvSpPr>
          <p:nvPr/>
        </p:nvSpPr>
        <p:spPr bwMode="auto">
          <a:xfrm>
            <a:off x="357188" y="1047750"/>
            <a:ext cx="8578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Your vision must incorporate and be encompassed by your beliefs. </a:t>
            </a:r>
          </a:p>
        </p:txBody>
      </p:sp>
      <p:pic>
        <p:nvPicPr>
          <p:cNvPr id="23563" name="Picture 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" y="5738813"/>
            <a:ext cx="66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5" name="Rectangle 21"/>
          <p:cNvSpPr>
            <a:spLocks noGrp="1" noChangeArrowheads="1"/>
          </p:cNvSpPr>
          <p:nvPr>
            <p:ph type="body" idx="1"/>
          </p:nvPr>
        </p:nvSpPr>
        <p:spPr>
          <a:xfrm>
            <a:off x="728663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Your beliefs must meet your organizational goals as well as community goals.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Your beliefs are a statement of your values.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Your beliefs are a public/visible declaration of your expected outcomes.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Your beliefs must be precise and practical.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Your beliefs will guide the actions of all involved.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Your beliefs reflect the knowledge, philosophy, and actions of all.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Your beliefs are key to strategic planning.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>
          <a:xfrm>
            <a:off x="303213" y="0"/>
            <a:ext cx="8609012" cy="762000"/>
          </a:xfrm>
        </p:spPr>
        <p:txBody>
          <a:bodyPr/>
          <a:lstStyle/>
          <a:p>
            <a:pPr eaLnBrk="1" hangingPunct="1"/>
            <a:r>
              <a:rPr lang="en-US" sz="4000" smtClean="0"/>
              <a:t>Four </a:t>
            </a:r>
            <a:r>
              <a:rPr lang="en-US" sz="4000" smtClean="0">
                <a:solidFill>
                  <a:srgbClr val="FF0000"/>
                </a:solidFill>
              </a:rPr>
              <a:t>Six</a:t>
            </a:r>
            <a:r>
              <a:rPr lang="en-US" sz="4000" smtClean="0"/>
              <a:t> Elements of Communication</a:t>
            </a:r>
          </a:p>
        </p:txBody>
      </p:sp>
      <p:graphicFrame>
        <p:nvGraphicFramePr>
          <p:cNvPr id="25605" name="Object 4">
            <a:hlinkClick r:id="" action="ppaction://ole?verb=0"/>
          </p:cNvPr>
          <p:cNvGraphicFramePr>
            <a:graphicFrameLocks/>
          </p:cNvGraphicFramePr>
          <p:nvPr/>
        </p:nvGraphicFramePr>
        <p:xfrm>
          <a:off x="515938" y="2503488"/>
          <a:ext cx="1155700" cy="1647825"/>
        </p:xfrm>
        <a:graphic>
          <a:graphicData uri="http://schemas.openxmlformats.org/presentationml/2006/ole">
            <p:oleObj spid="_x0000_s4098" name="Microsoft ClipArt Gallery" r:id="rId3" imgW="2159000" imgH="3073400" progId="">
              <p:embed/>
            </p:oleObj>
          </a:graphicData>
        </a:graphic>
      </p:graphicFrame>
      <p:graphicFrame>
        <p:nvGraphicFramePr>
          <p:cNvPr id="25606" name="Object 5">
            <a:hlinkClick r:id="" action="ppaction://ole?verb=0"/>
          </p:cNvPr>
          <p:cNvGraphicFramePr>
            <a:graphicFrameLocks/>
          </p:cNvGraphicFramePr>
          <p:nvPr/>
        </p:nvGraphicFramePr>
        <p:xfrm>
          <a:off x="6470650" y="1031875"/>
          <a:ext cx="2260600" cy="1566863"/>
        </p:xfrm>
        <a:graphic>
          <a:graphicData uri="http://schemas.openxmlformats.org/presentationml/2006/ole">
            <p:oleObj spid="_x0000_s4099" name="Microsoft ClipArt Gallery" r:id="rId4" imgW="4483100" imgH="3111500" progId="">
              <p:embed/>
            </p:oleObj>
          </a:graphicData>
        </a:graphic>
      </p:graphicFrame>
      <p:graphicFrame>
        <p:nvGraphicFramePr>
          <p:cNvPr id="25607" name="Object 6">
            <a:hlinkClick r:id="" action="ppaction://ole?verb=0"/>
          </p:cNvPr>
          <p:cNvGraphicFramePr>
            <a:graphicFrameLocks/>
          </p:cNvGraphicFramePr>
          <p:nvPr/>
        </p:nvGraphicFramePr>
        <p:xfrm>
          <a:off x="7173913" y="4256088"/>
          <a:ext cx="1784350" cy="1370012"/>
        </p:xfrm>
        <a:graphic>
          <a:graphicData uri="http://schemas.openxmlformats.org/presentationml/2006/ole">
            <p:oleObj spid="_x0000_s4100" name="Microsoft ClipArt Gallery" r:id="rId5" imgW="4178300" imgH="3213100" progId="">
              <p:embed/>
            </p:oleObj>
          </a:graphicData>
        </a:graphic>
      </p:graphicFrame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192213" y="2208213"/>
            <a:ext cx="5302250" cy="679450"/>
            <a:chOff x="868" y="1736"/>
            <a:chExt cx="3340" cy="428"/>
          </a:xfrm>
        </p:grpSpPr>
        <p:sp>
          <p:nvSpPr>
            <p:cNvPr id="25622" name="Line 8"/>
            <p:cNvSpPr>
              <a:spLocks noChangeShapeType="1"/>
            </p:cNvSpPr>
            <p:nvPr/>
          </p:nvSpPr>
          <p:spPr bwMode="auto">
            <a:xfrm flipV="1">
              <a:off x="868" y="1832"/>
              <a:ext cx="1576" cy="332"/>
            </a:xfrm>
            <a:prstGeom prst="line">
              <a:avLst/>
            </a:prstGeom>
            <a:noFill/>
            <a:ln w="12700">
              <a:solidFill>
                <a:srgbClr val="91919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3" name="Line 9"/>
            <p:cNvSpPr>
              <a:spLocks noChangeShapeType="1"/>
            </p:cNvSpPr>
            <p:nvPr/>
          </p:nvSpPr>
          <p:spPr bwMode="auto">
            <a:xfrm flipH="1">
              <a:off x="2276" y="1852"/>
              <a:ext cx="176" cy="292"/>
            </a:xfrm>
            <a:prstGeom prst="line">
              <a:avLst/>
            </a:prstGeom>
            <a:noFill/>
            <a:ln w="12700">
              <a:solidFill>
                <a:srgbClr val="91919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4" name="Line 10"/>
            <p:cNvSpPr>
              <a:spLocks noChangeShapeType="1"/>
            </p:cNvSpPr>
            <p:nvPr/>
          </p:nvSpPr>
          <p:spPr bwMode="auto">
            <a:xfrm flipV="1">
              <a:off x="2272" y="1736"/>
              <a:ext cx="1936" cy="428"/>
            </a:xfrm>
            <a:prstGeom prst="line">
              <a:avLst/>
            </a:prstGeom>
            <a:noFill/>
            <a:ln w="12700">
              <a:solidFill>
                <a:srgbClr val="91919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7559675" y="2022475"/>
            <a:ext cx="781050" cy="2254250"/>
            <a:chOff x="4988" y="1720"/>
            <a:chExt cx="492" cy="1420"/>
          </a:xfrm>
        </p:grpSpPr>
        <p:sp>
          <p:nvSpPr>
            <p:cNvPr id="25619" name="Line 12"/>
            <p:cNvSpPr>
              <a:spLocks noChangeShapeType="1"/>
            </p:cNvSpPr>
            <p:nvPr/>
          </p:nvSpPr>
          <p:spPr bwMode="auto">
            <a:xfrm>
              <a:off x="5020" y="1720"/>
              <a:ext cx="340" cy="616"/>
            </a:xfrm>
            <a:prstGeom prst="line">
              <a:avLst/>
            </a:prstGeom>
            <a:noFill/>
            <a:ln w="12700">
              <a:solidFill>
                <a:srgbClr val="91919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0" name="Line 13"/>
            <p:cNvSpPr>
              <a:spLocks noChangeShapeType="1"/>
            </p:cNvSpPr>
            <p:nvPr/>
          </p:nvSpPr>
          <p:spPr bwMode="auto">
            <a:xfrm flipH="1" flipV="1">
              <a:off x="4988" y="2252"/>
              <a:ext cx="392" cy="92"/>
            </a:xfrm>
            <a:prstGeom prst="line">
              <a:avLst/>
            </a:prstGeom>
            <a:noFill/>
            <a:ln w="12700">
              <a:solidFill>
                <a:srgbClr val="91919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1" name="Line 14"/>
            <p:cNvSpPr>
              <a:spLocks noChangeShapeType="1"/>
            </p:cNvSpPr>
            <p:nvPr/>
          </p:nvSpPr>
          <p:spPr bwMode="auto">
            <a:xfrm>
              <a:off x="5008" y="2272"/>
              <a:ext cx="472" cy="868"/>
            </a:xfrm>
            <a:prstGeom prst="line">
              <a:avLst/>
            </a:prstGeom>
            <a:noFill/>
            <a:ln w="12700">
              <a:solidFill>
                <a:srgbClr val="91919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610" name="Text Box 15"/>
          <p:cNvSpPr txBox="1">
            <a:spLocks noChangeArrowheads="1"/>
          </p:cNvSpPr>
          <p:nvPr/>
        </p:nvSpPr>
        <p:spPr bwMode="auto">
          <a:xfrm>
            <a:off x="200025" y="4138613"/>
            <a:ext cx="1900238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CC3300"/>
                </a:solidFill>
              </a:rPr>
              <a:t>TRANSMITTER</a:t>
            </a:r>
          </a:p>
        </p:txBody>
      </p:sp>
      <p:sp>
        <p:nvSpPr>
          <p:cNvPr id="25611" name="Text Box 16"/>
          <p:cNvSpPr txBox="1">
            <a:spLocks noChangeArrowheads="1"/>
          </p:cNvSpPr>
          <p:nvPr/>
        </p:nvSpPr>
        <p:spPr bwMode="auto">
          <a:xfrm rot="400440">
            <a:off x="7151688" y="5510213"/>
            <a:ext cx="1392237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CC3300"/>
                </a:solidFill>
              </a:rPr>
              <a:t>RECEIVER</a:t>
            </a:r>
          </a:p>
        </p:txBody>
      </p:sp>
      <p:sp>
        <p:nvSpPr>
          <p:cNvPr id="25612" name="AutoShape 17"/>
          <p:cNvSpPr>
            <a:spLocks noChangeArrowheads="1"/>
          </p:cNvSpPr>
          <p:nvPr/>
        </p:nvSpPr>
        <p:spPr bwMode="auto">
          <a:xfrm rot="-550755">
            <a:off x="3692525" y="2470150"/>
            <a:ext cx="1368425" cy="382588"/>
          </a:xfrm>
          <a:prstGeom prst="flowChartTerminator">
            <a:avLst/>
          </a:prstGeom>
          <a:noFill/>
          <a:ln w="38100" cmpd="dbl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13" name="Text Box 18"/>
          <p:cNvSpPr txBox="1">
            <a:spLocks noChangeArrowheads="1"/>
          </p:cNvSpPr>
          <p:nvPr/>
        </p:nvSpPr>
        <p:spPr bwMode="auto">
          <a:xfrm rot="-550755">
            <a:off x="3711575" y="2473325"/>
            <a:ext cx="1435100" cy="366713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CC3300"/>
                </a:solidFill>
              </a:rPr>
              <a:t>MESSAGE</a:t>
            </a:r>
          </a:p>
        </p:txBody>
      </p:sp>
      <p:sp>
        <p:nvSpPr>
          <p:cNvPr id="25614" name="Text Box 19"/>
          <p:cNvSpPr txBox="1">
            <a:spLocks noChangeArrowheads="1"/>
          </p:cNvSpPr>
          <p:nvPr/>
        </p:nvSpPr>
        <p:spPr bwMode="auto">
          <a:xfrm>
            <a:off x="7112000" y="2559050"/>
            <a:ext cx="14859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CC3300"/>
                </a:solidFill>
              </a:rPr>
              <a:t>MEDIUM</a:t>
            </a:r>
          </a:p>
        </p:txBody>
      </p:sp>
      <p:sp>
        <p:nvSpPr>
          <p:cNvPr id="25615" name="Text Box 20"/>
          <p:cNvSpPr txBox="1">
            <a:spLocks noChangeArrowheads="1"/>
          </p:cNvSpPr>
          <p:nvPr/>
        </p:nvSpPr>
        <p:spPr bwMode="auto">
          <a:xfrm>
            <a:off x="923925" y="4510088"/>
            <a:ext cx="6397625" cy="1558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600" i="1">
                <a:latin typeface="Times New Roman" pitchFamily="18" charset="0"/>
              </a:rPr>
              <a:t>Message	  </a:t>
            </a:r>
            <a:r>
              <a:rPr lang="en-US" sz="1600">
                <a:latin typeface="Times New Roman" pitchFamily="18" charset="0"/>
              </a:rPr>
              <a:t>–</a:t>
            </a:r>
            <a:r>
              <a:rPr lang="en-US" sz="1600" i="1">
                <a:latin typeface="Times New Roman" pitchFamily="18" charset="0"/>
              </a:rPr>
              <a:t>  </a:t>
            </a:r>
            <a:r>
              <a:rPr lang="en-US" sz="1600">
                <a:latin typeface="Times New Roman" pitchFamily="18" charset="0"/>
              </a:rPr>
              <a:t> an idea, concept, or some other form of notification</a:t>
            </a:r>
          </a:p>
          <a:p>
            <a:pPr eaLnBrk="0" hangingPunct="0"/>
            <a:r>
              <a:rPr lang="en-US" sz="1600" i="1">
                <a:latin typeface="Times New Roman" pitchFamily="18" charset="0"/>
              </a:rPr>
              <a:t>Transmitter </a:t>
            </a:r>
            <a:r>
              <a:rPr lang="en-US" sz="1600">
                <a:latin typeface="Times New Roman" pitchFamily="18" charset="0"/>
              </a:rPr>
              <a:t>–   someone or something that originates and sends the message</a:t>
            </a:r>
          </a:p>
          <a:p>
            <a:pPr eaLnBrk="0" hangingPunct="0"/>
            <a:r>
              <a:rPr lang="en-US" sz="1600" i="1">
                <a:latin typeface="Times New Roman" pitchFamily="18" charset="0"/>
              </a:rPr>
              <a:t>Receiver	  </a:t>
            </a:r>
            <a:r>
              <a:rPr lang="en-US" sz="1600">
                <a:latin typeface="Times New Roman" pitchFamily="18" charset="0"/>
              </a:rPr>
              <a:t>–   someone or something that gets the message</a:t>
            </a:r>
          </a:p>
          <a:p>
            <a:pPr eaLnBrk="0" hangingPunct="0"/>
            <a:r>
              <a:rPr lang="en-US" sz="1600" i="1">
                <a:latin typeface="Times New Roman" pitchFamily="18" charset="0"/>
              </a:rPr>
              <a:t>Medium	  </a:t>
            </a:r>
            <a:r>
              <a:rPr lang="en-US" sz="1600">
                <a:latin typeface="Times New Roman" pitchFamily="18" charset="0"/>
              </a:rPr>
              <a:t>–   the means or vehicle by which the message is sent</a:t>
            </a:r>
          </a:p>
          <a:p>
            <a:pPr eaLnBrk="0" hangingPunct="0"/>
            <a:r>
              <a:rPr lang="en-US" sz="1600" b="1">
                <a:solidFill>
                  <a:srgbClr val="FF0000"/>
                </a:solidFill>
              </a:rPr>
              <a:t>Feedback  –  confirmation of what the message communicated</a:t>
            </a:r>
          </a:p>
          <a:p>
            <a:pPr eaLnBrk="0" hangingPunct="0"/>
            <a:r>
              <a:rPr lang="en-US" sz="1600" b="1">
                <a:solidFill>
                  <a:srgbClr val="FF0000"/>
                </a:solidFill>
              </a:rPr>
              <a:t>Action	  –  activity that complies with the message</a:t>
            </a:r>
            <a:endParaRPr lang="en-US" sz="1600"/>
          </a:p>
        </p:txBody>
      </p:sp>
      <p:sp>
        <p:nvSpPr>
          <p:cNvPr id="25616" name="Text Box 21"/>
          <p:cNvSpPr txBox="1">
            <a:spLocks noChangeArrowheads="1"/>
          </p:cNvSpPr>
          <p:nvPr/>
        </p:nvSpPr>
        <p:spPr bwMode="auto">
          <a:xfrm>
            <a:off x="2208213" y="1384300"/>
            <a:ext cx="4202112" cy="514350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rgbClr val="FF0000"/>
                </a:solidFill>
              </a:rPr>
              <a:t>AN IMPROVED DEFINITION</a:t>
            </a:r>
          </a:p>
        </p:txBody>
      </p:sp>
      <p:graphicFrame>
        <p:nvGraphicFramePr>
          <p:cNvPr id="25617" name="Object 22"/>
          <p:cNvGraphicFramePr>
            <a:graphicFrameLocks noChangeAspect="1"/>
          </p:cNvGraphicFramePr>
          <p:nvPr/>
        </p:nvGraphicFramePr>
        <p:xfrm>
          <a:off x="300038" y="1008063"/>
          <a:ext cx="1831975" cy="1217612"/>
        </p:xfrm>
        <a:graphic>
          <a:graphicData uri="http://schemas.openxmlformats.org/presentationml/2006/ole">
            <p:oleObj spid="_x0000_s4101" name="Clip" r:id="rId6" imgW="3795480" imgH="2514600" progId="">
              <p:embed/>
            </p:oleObj>
          </a:graphicData>
        </a:graphic>
      </p:graphicFrame>
      <p:sp>
        <p:nvSpPr>
          <p:cNvPr id="25618" name="Line 23"/>
          <p:cNvSpPr>
            <a:spLocks noChangeShapeType="1"/>
          </p:cNvSpPr>
          <p:nvPr/>
        </p:nvSpPr>
        <p:spPr bwMode="auto">
          <a:xfrm>
            <a:off x="295275" y="238125"/>
            <a:ext cx="1149350" cy="4032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543499" y="6445250"/>
            <a:ext cx="6803135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SIM Leadership Forum - March 2005</a:t>
            </a:r>
          </a:p>
        </p:txBody>
      </p:sp>
      <p:sp>
        <p:nvSpPr>
          <p:cNvPr id="2662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743700" y="62833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B514FE23-DC4E-40B7-99E3-C3ADD81F60E1}" type="slidenum">
              <a:rPr lang="en-US"/>
              <a:pPr/>
              <a:t>24</a:t>
            </a:fld>
            <a:endParaRPr lang="en-US"/>
          </a:p>
        </p:txBody>
      </p:sp>
      <p:pic>
        <p:nvPicPr>
          <p:cNvPr id="26628" name="Picture 5" descr="scrabble"/>
          <p:cNvPicPr>
            <a:picLocks noChangeAspect="1" noChangeArrowheads="1"/>
          </p:cNvPicPr>
          <p:nvPr/>
        </p:nvPicPr>
        <p:blipFill>
          <a:blip r:embed="rId2" cstate="print">
            <a:lum bright="46000" contrast="-8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</a:t>
            </a:r>
          </a:p>
        </p:txBody>
      </p:sp>
      <p:sp>
        <p:nvSpPr>
          <p:cNvPr id="26630" name="Oval 6"/>
          <p:cNvSpPr>
            <a:spLocks noChangeArrowheads="1"/>
          </p:cNvSpPr>
          <p:nvPr/>
        </p:nvSpPr>
        <p:spPr bwMode="auto">
          <a:xfrm>
            <a:off x="8382000" y="6172200"/>
            <a:ext cx="533400" cy="5334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chemeClr val="bg2"/>
              </a:solidFill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6743700" y="62833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A8FB53D6-BE03-4E30-B987-B3AD62CA9596}" type="slidenum">
              <a:rPr lang="en-US" sz="1600">
                <a:solidFill>
                  <a:schemeClr val="bg1"/>
                </a:solidFill>
                <a:latin typeface="Arial Black" pitchFamily="34" charset="0"/>
              </a:rPr>
              <a:pPr algn="r"/>
              <a:t>24</a:t>
            </a:fld>
            <a:endParaRPr lang="en-US" sz="16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6632" name="Line 9"/>
          <p:cNvSpPr>
            <a:spLocks noChangeShapeType="1"/>
          </p:cNvSpPr>
          <p:nvPr/>
        </p:nvSpPr>
        <p:spPr bwMode="auto">
          <a:xfrm>
            <a:off x="336550" y="842963"/>
            <a:ext cx="8347075" cy="0"/>
          </a:xfrm>
          <a:prstGeom prst="line">
            <a:avLst/>
          </a:prstGeom>
          <a:noFill/>
          <a:ln w="38100">
            <a:solidFill>
              <a:srgbClr val="BC415A"/>
            </a:solidFill>
            <a:round/>
            <a:headEnd/>
            <a:tailEnd/>
          </a:ln>
          <a:effectLst>
            <a:outerShdw dist="107763" dir="2700000" algn="ctr" rotWithShape="0">
              <a:srgbClr val="0303FB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Line 10"/>
          <p:cNvSpPr>
            <a:spLocks noChangeShapeType="1"/>
          </p:cNvSpPr>
          <p:nvPr/>
        </p:nvSpPr>
        <p:spPr bwMode="auto">
          <a:xfrm flipV="1">
            <a:off x="1903413" y="6335713"/>
            <a:ext cx="5313362" cy="1587"/>
          </a:xfrm>
          <a:prstGeom prst="line">
            <a:avLst/>
          </a:prstGeom>
          <a:noFill/>
          <a:ln w="38100">
            <a:solidFill>
              <a:srgbClr val="BC415A"/>
            </a:solidFill>
            <a:round/>
            <a:headEnd/>
            <a:tailEnd/>
          </a:ln>
          <a:effectLst>
            <a:outerShdw dist="107763" dir="2700000" algn="ctr" rotWithShape="0">
              <a:srgbClr val="0303FB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96838" y="5602288"/>
            <a:ext cx="873125" cy="1138237"/>
            <a:chOff x="61" y="3529"/>
            <a:chExt cx="550" cy="717"/>
          </a:xfrm>
        </p:grpSpPr>
        <p:pic>
          <p:nvPicPr>
            <p:cNvPr id="26636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" y="3597"/>
              <a:ext cx="416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7" name="Rectangle 11"/>
            <p:cNvSpPr>
              <a:spLocks noChangeArrowheads="1"/>
            </p:cNvSpPr>
            <p:nvPr/>
          </p:nvSpPr>
          <p:spPr bwMode="auto">
            <a:xfrm>
              <a:off x="133" y="3571"/>
              <a:ext cx="106" cy="186"/>
            </a:xfrm>
            <a:prstGeom prst="rect">
              <a:avLst/>
            </a:prstGeom>
            <a:solidFill>
              <a:srgbClr val="CED5D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8" name="Rectangle 13"/>
            <p:cNvSpPr>
              <a:spLocks noChangeArrowheads="1"/>
            </p:cNvSpPr>
            <p:nvPr/>
          </p:nvSpPr>
          <p:spPr bwMode="auto">
            <a:xfrm>
              <a:off x="139" y="3901"/>
              <a:ext cx="106" cy="321"/>
            </a:xfrm>
            <a:prstGeom prst="rect">
              <a:avLst/>
            </a:prstGeom>
            <a:solidFill>
              <a:srgbClr val="CED5D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9" name="Rectangle 14"/>
            <p:cNvSpPr>
              <a:spLocks noChangeArrowheads="1"/>
            </p:cNvSpPr>
            <p:nvPr/>
          </p:nvSpPr>
          <p:spPr bwMode="auto">
            <a:xfrm>
              <a:off x="505" y="3925"/>
              <a:ext cx="106" cy="321"/>
            </a:xfrm>
            <a:prstGeom prst="rect">
              <a:avLst/>
            </a:prstGeom>
            <a:solidFill>
              <a:srgbClr val="CED5D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0" name="Rectangle 15"/>
            <p:cNvSpPr>
              <a:spLocks noChangeArrowheads="1"/>
            </p:cNvSpPr>
            <p:nvPr/>
          </p:nvSpPr>
          <p:spPr bwMode="auto">
            <a:xfrm>
              <a:off x="100" y="3862"/>
              <a:ext cx="106" cy="168"/>
            </a:xfrm>
            <a:prstGeom prst="rect">
              <a:avLst/>
            </a:prstGeom>
            <a:solidFill>
              <a:srgbClr val="CED5D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1" name="Rectangle 16"/>
            <p:cNvSpPr>
              <a:spLocks noChangeArrowheads="1"/>
            </p:cNvSpPr>
            <p:nvPr/>
          </p:nvSpPr>
          <p:spPr bwMode="auto">
            <a:xfrm>
              <a:off x="61" y="3715"/>
              <a:ext cx="106" cy="168"/>
            </a:xfrm>
            <a:prstGeom prst="rect">
              <a:avLst/>
            </a:prstGeom>
            <a:solidFill>
              <a:srgbClr val="CED5D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2" name="Rectangle 17"/>
            <p:cNvSpPr>
              <a:spLocks noChangeArrowheads="1"/>
            </p:cNvSpPr>
            <p:nvPr/>
          </p:nvSpPr>
          <p:spPr bwMode="auto">
            <a:xfrm>
              <a:off x="130" y="3622"/>
              <a:ext cx="106" cy="168"/>
            </a:xfrm>
            <a:prstGeom prst="rect">
              <a:avLst/>
            </a:prstGeom>
            <a:solidFill>
              <a:srgbClr val="CED5D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3" name="Rectangle 18"/>
            <p:cNvSpPr>
              <a:spLocks noChangeArrowheads="1"/>
            </p:cNvSpPr>
            <p:nvPr/>
          </p:nvSpPr>
          <p:spPr bwMode="auto">
            <a:xfrm rot="-2622827">
              <a:off x="496" y="3529"/>
              <a:ext cx="106" cy="168"/>
            </a:xfrm>
            <a:prstGeom prst="rect">
              <a:avLst/>
            </a:prstGeom>
            <a:solidFill>
              <a:srgbClr val="CED5D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4" name="Rectangle 19"/>
            <p:cNvSpPr>
              <a:spLocks noChangeArrowheads="1"/>
            </p:cNvSpPr>
            <p:nvPr/>
          </p:nvSpPr>
          <p:spPr bwMode="auto">
            <a:xfrm>
              <a:off x="469" y="4060"/>
              <a:ext cx="106" cy="78"/>
            </a:xfrm>
            <a:prstGeom prst="rect">
              <a:avLst/>
            </a:prstGeom>
            <a:solidFill>
              <a:srgbClr val="CED5D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5" name="Rectangle 20"/>
            <p:cNvSpPr>
              <a:spLocks noChangeArrowheads="1"/>
            </p:cNvSpPr>
            <p:nvPr/>
          </p:nvSpPr>
          <p:spPr bwMode="auto">
            <a:xfrm>
              <a:off x="178" y="4057"/>
              <a:ext cx="106" cy="78"/>
            </a:xfrm>
            <a:prstGeom prst="rect">
              <a:avLst/>
            </a:prstGeom>
            <a:solidFill>
              <a:srgbClr val="CED5D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6" name="Rectangle 21"/>
            <p:cNvSpPr>
              <a:spLocks noChangeArrowheads="1"/>
            </p:cNvSpPr>
            <p:nvPr/>
          </p:nvSpPr>
          <p:spPr bwMode="auto">
            <a:xfrm rot="-3935995">
              <a:off x="469" y="3877"/>
              <a:ext cx="174" cy="79"/>
            </a:xfrm>
            <a:prstGeom prst="rect">
              <a:avLst/>
            </a:prstGeom>
            <a:solidFill>
              <a:srgbClr val="CED5D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7" name="Rectangle 22"/>
            <p:cNvSpPr>
              <a:spLocks noChangeArrowheads="1"/>
            </p:cNvSpPr>
            <p:nvPr/>
          </p:nvSpPr>
          <p:spPr bwMode="auto">
            <a:xfrm rot="-1406921">
              <a:off x="184" y="3559"/>
              <a:ext cx="106" cy="78"/>
            </a:xfrm>
            <a:prstGeom prst="rect">
              <a:avLst/>
            </a:prstGeom>
            <a:solidFill>
              <a:srgbClr val="CED5D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5838"/>
            <a:ext cx="8343900" cy="5140325"/>
          </a:xfrm>
        </p:spPr>
        <p:txBody>
          <a:bodyPr/>
          <a:lstStyle/>
          <a:p>
            <a:pPr eaLnBrk="1" hangingPunct="1"/>
            <a:r>
              <a:rPr lang="en-US" sz="2800" dirty="0" smtClean="0"/>
              <a:t>My experiences</a:t>
            </a:r>
          </a:p>
          <a:p>
            <a:pPr eaLnBrk="1" hangingPunct="1"/>
            <a:r>
              <a:rPr lang="en-US" sz="2800" dirty="0" smtClean="0"/>
              <a:t>Where are you, where do you want to go, and how do you get there (birthday auction)</a:t>
            </a:r>
          </a:p>
          <a:p>
            <a:pPr eaLnBrk="1" hangingPunct="1"/>
            <a:r>
              <a:rPr lang="en-US" sz="2800" dirty="0" smtClean="0"/>
              <a:t>Best practices</a:t>
            </a:r>
          </a:p>
          <a:p>
            <a:pPr eaLnBrk="1" hangingPunct="1"/>
            <a:r>
              <a:rPr lang="en-US" sz="2800" dirty="0" smtClean="0"/>
              <a:t>A pearl (vision and communication)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You have all the Scrabble pieces, now go and win the game.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Additional Discussion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 rot="-1874627">
            <a:off x="1089025" y="3028950"/>
            <a:ext cx="7239000" cy="1111250"/>
            <a:chOff x="1055" y="2853"/>
            <a:chExt cx="4560" cy="700"/>
          </a:xfrm>
        </p:grpSpPr>
        <p:sp>
          <p:nvSpPr>
            <p:cNvPr id="27661" name="AutoShape 5"/>
            <p:cNvSpPr>
              <a:spLocks noChangeArrowheads="1"/>
            </p:cNvSpPr>
            <p:nvPr/>
          </p:nvSpPr>
          <p:spPr bwMode="auto">
            <a:xfrm>
              <a:off x="1055" y="2871"/>
              <a:ext cx="717" cy="682"/>
            </a:xfrm>
            <a:prstGeom prst="chevron">
              <a:avLst>
                <a:gd name="adj" fmla="val 2628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62" name="AutoShape 6"/>
            <p:cNvSpPr>
              <a:spLocks noChangeArrowheads="1"/>
            </p:cNvSpPr>
            <p:nvPr/>
          </p:nvSpPr>
          <p:spPr bwMode="auto">
            <a:xfrm>
              <a:off x="1826" y="2868"/>
              <a:ext cx="717" cy="682"/>
            </a:xfrm>
            <a:prstGeom prst="chevron">
              <a:avLst>
                <a:gd name="adj" fmla="val 2628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63" name="AutoShape 7"/>
            <p:cNvSpPr>
              <a:spLocks noChangeArrowheads="1"/>
            </p:cNvSpPr>
            <p:nvPr/>
          </p:nvSpPr>
          <p:spPr bwMode="auto">
            <a:xfrm>
              <a:off x="2591" y="2859"/>
              <a:ext cx="717" cy="682"/>
            </a:xfrm>
            <a:prstGeom prst="chevron">
              <a:avLst>
                <a:gd name="adj" fmla="val 2628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64" name="AutoShape 8"/>
            <p:cNvSpPr>
              <a:spLocks noChangeArrowheads="1"/>
            </p:cNvSpPr>
            <p:nvPr/>
          </p:nvSpPr>
          <p:spPr bwMode="auto">
            <a:xfrm>
              <a:off x="3362" y="2856"/>
              <a:ext cx="717" cy="682"/>
            </a:xfrm>
            <a:prstGeom prst="chevron">
              <a:avLst>
                <a:gd name="adj" fmla="val 2628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65" name="AutoShape 9"/>
            <p:cNvSpPr>
              <a:spLocks noChangeArrowheads="1"/>
            </p:cNvSpPr>
            <p:nvPr/>
          </p:nvSpPr>
          <p:spPr bwMode="auto">
            <a:xfrm>
              <a:off x="4127" y="2856"/>
              <a:ext cx="717" cy="682"/>
            </a:xfrm>
            <a:prstGeom prst="chevron">
              <a:avLst>
                <a:gd name="adj" fmla="val 2628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66" name="AutoShape 10"/>
            <p:cNvSpPr>
              <a:spLocks noChangeArrowheads="1"/>
            </p:cNvSpPr>
            <p:nvPr/>
          </p:nvSpPr>
          <p:spPr bwMode="auto">
            <a:xfrm>
              <a:off x="4898" y="2853"/>
              <a:ext cx="717" cy="682"/>
            </a:xfrm>
            <a:prstGeom prst="chevron">
              <a:avLst>
                <a:gd name="adj" fmla="val 2628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7654" name="Text Box 12"/>
          <p:cNvSpPr txBox="1">
            <a:spLocks noChangeArrowheads="1"/>
          </p:cNvSpPr>
          <p:nvPr/>
        </p:nvSpPr>
        <p:spPr bwMode="auto">
          <a:xfrm>
            <a:off x="682625" y="1604963"/>
            <a:ext cx="3429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/>
              <a:t>COMMENTS /</a:t>
            </a:r>
          </a:p>
          <a:p>
            <a:r>
              <a:rPr lang="en-US" sz="4000"/>
              <a:t>QUESTIONS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5072063" y="4071938"/>
            <a:ext cx="3603625" cy="1965325"/>
            <a:chOff x="1485" y="2079"/>
            <a:chExt cx="2871" cy="1566"/>
          </a:xfrm>
        </p:grpSpPr>
        <p:sp>
          <p:nvSpPr>
            <p:cNvPr id="27656" name="Rectangle 15"/>
            <p:cNvSpPr>
              <a:spLocks noChangeArrowheads="1"/>
            </p:cNvSpPr>
            <p:nvPr/>
          </p:nvSpPr>
          <p:spPr bwMode="auto">
            <a:xfrm>
              <a:off x="1485" y="2079"/>
              <a:ext cx="2871" cy="15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7657" name="Object 16"/>
            <p:cNvGraphicFramePr>
              <a:graphicFrameLocks noChangeAspect="1"/>
            </p:cNvGraphicFramePr>
            <p:nvPr/>
          </p:nvGraphicFramePr>
          <p:xfrm>
            <a:off x="2538" y="2175"/>
            <a:ext cx="662" cy="1029"/>
          </p:xfrm>
          <a:graphic>
            <a:graphicData uri="http://schemas.openxmlformats.org/presentationml/2006/ole">
              <p:oleObj spid="_x0000_s5122" r:id="rId3" imgW="1190476" imgH="1867161" progId="PBrush">
                <p:embed/>
              </p:oleObj>
            </a:graphicData>
          </a:graphic>
        </p:graphicFrame>
        <p:sp>
          <p:nvSpPr>
            <p:cNvPr id="27658" name="Text Box 17"/>
            <p:cNvSpPr txBox="1">
              <a:spLocks noChangeArrowheads="1"/>
            </p:cNvSpPr>
            <p:nvPr/>
          </p:nvSpPr>
          <p:spPr bwMode="auto">
            <a:xfrm>
              <a:off x="1770" y="3206"/>
              <a:ext cx="2186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100" b="1" dirty="0"/>
                <a:t>WIRE: </a:t>
              </a:r>
              <a:r>
                <a:rPr lang="en-US" sz="1400" b="1" u="sng" dirty="0" smtClean="0">
                  <a:solidFill>
                    <a:srgbClr val="0000FF"/>
                  </a:solidFill>
                </a:rPr>
                <a:t>dlane@oocio.com</a:t>
              </a:r>
              <a:r>
                <a:rPr lang="en-US" sz="1100" u="sng" dirty="0" smtClean="0">
                  <a:solidFill>
                    <a:srgbClr val="3366FF"/>
                  </a:solidFill>
                </a:rPr>
                <a:t> </a:t>
              </a:r>
              <a:endParaRPr lang="en-US" sz="1100" u="sng" dirty="0">
                <a:solidFill>
                  <a:srgbClr val="3366FF"/>
                </a:solidFill>
              </a:endParaRPr>
            </a:p>
            <a:p>
              <a:pPr algn="ctr"/>
              <a:r>
                <a:rPr lang="en-US" sz="1100" b="1" dirty="0"/>
                <a:t>SILICON VALLEY</a:t>
              </a:r>
            </a:p>
          </p:txBody>
        </p:sp>
        <p:graphicFrame>
          <p:nvGraphicFramePr>
            <p:cNvPr id="27659" name="Object 18"/>
            <p:cNvGraphicFramePr>
              <a:graphicFrameLocks noChangeAspect="1"/>
            </p:cNvGraphicFramePr>
            <p:nvPr/>
          </p:nvGraphicFramePr>
          <p:xfrm>
            <a:off x="2487" y="2805"/>
            <a:ext cx="750" cy="104"/>
          </p:xfrm>
          <a:graphic>
            <a:graphicData uri="http://schemas.openxmlformats.org/presentationml/2006/ole">
              <p:oleObj spid="_x0000_s5123" r:id="rId4" imgW="1190476" imgH="1867161" progId="PBrush">
                <p:embed/>
              </p:oleObj>
            </a:graphicData>
          </a:graphic>
        </p:graphicFrame>
        <p:sp>
          <p:nvSpPr>
            <p:cNvPr id="27660" name="Text Box 19"/>
            <p:cNvSpPr txBox="1">
              <a:spLocks noChangeArrowheads="1"/>
            </p:cNvSpPr>
            <p:nvPr/>
          </p:nvSpPr>
          <p:spPr bwMode="auto">
            <a:xfrm>
              <a:off x="1593" y="2779"/>
              <a:ext cx="2666" cy="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600" b="1">
                  <a:latin typeface="Times New Roman" pitchFamily="18" charset="0"/>
                </a:rPr>
                <a:t>HAVE COMPUTER WILL TRAVEL</a:t>
              </a:r>
            </a:p>
            <a:p>
              <a:pPr algn="ctr" eaLnBrk="0" hangingPunct="0"/>
              <a:endParaRPr lang="en-US" sz="1400">
                <a:latin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45250"/>
            <a:ext cx="35052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SIM Leadership Forum - March 2005</a:t>
            </a:r>
          </a:p>
        </p:txBody>
      </p:sp>
      <p:sp>
        <p:nvSpPr>
          <p:cNvPr id="40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6850DF6-A54E-4FD9-BED7-EC3C79C00045}" type="slidenum">
              <a:rPr lang="en-US"/>
              <a:pPr/>
              <a:t>3</a:t>
            </a:fld>
            <a:endParaRPr lang="en-US"/>
          </a:p>
        </p:txBody>
      </p:sp>
      <p:pic>
        <p:nvPicPr>
          <p:cNvPr id="4100" name="Picture 2" descr="Tapestry%20Chenille%200310%20WR"/>
          <p:cNvPicPr>
            <a:picLocks noChangeAspect="1" noChangeArrowheads="1"/>
          </p:cNvPicPr>
          <p:nvPr/>
        </p:nvPicPr>
        <p:blipFill>
          <a:blip r:embed="rId2" cstate="print">
            <a:lum bright="4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252663" y="4006850"/>
            <a:ext cx="441483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dirty="0">
                <a:latin typeface="Arial Black" pitchFamily="34" charset="0"/>
              </a:rPr>
              <a:t>Being A Leader</a:t>
            </a:r>
          </a:p>
          <a:p>
            <a:pPr algn="ctr">
              <a:defRPr/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Managing Your Own Career Tapestry</a:t>
            </a:r>
          </a:p>
        </p:txBody>
      </p:sp>
      <p:sp>
        <p:nvSpPr>
          <p:cNvPr id="4102" name="Line 4"/>
          <p:cNvSpPr>
            <a:spLocks noChangeShapeType="1"/>
          </p:cNvSpPr>
          <p:nvPr/>
        </p:nvSpPr>
        <p:spPr bwMode="auto">
          <a:xfrm>
            <a:off x="1143000" y="2624138"/>
            <a:ext cx="7010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3" name="Text Box 5"/>
          <p:cNvSpPr txBox="1">
            <a:spLocks noChangeArrowheads="1"/>
          </p:cNvSpPr>
          <p:nvPr/>
        </p:nvSpPr>
        <p:spPr bwMode="auto">
          <a:xfrm>
            <a:off x="2222500" y="41036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04" name="Text Box 6"/>
          <p:cNvSpPr txBox="1">
            <a:spLocks noChangeArrowheads="1"/>
          </p:cNvSpPr>
          <p:nvPr/>
        </p:nvSpPr>
        <p:spPr bwMode="auto">
          <a:xfrm>
            <a:off x="685800" y="763588"/>
            <a:ext cx="7707313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4600">
                <a:latin typeface="Arial Black" pitchFamily="34" charset="0"/>
              </a:rPr>
              <a:t>Section 1 – Background</a:t>
            </a:r>
          </a:p>
        </p:txBody>
      </p:sp>
      <p:sp>
        <p:nvSpPr>
          <p:cNvPr id="4105" name="Oval 7"/>
          <p:cNvSpPr>
            <a:spLocks noChangeArrowheads="1"/>
          </p:cNvSpPr>
          <p:nvPr/>
        </p:nvSpPr>
        <p:spPr bwMode="auto">
          <a:xfrm>
            <a:off x="8382000" y="6172200"/>
            <a:ext cx="533400" cy="5334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chemeClr val="bg2"/>
              </a:solidFill>
            </a:endParaRPr>
          </a:p>
        </p:txBody>
      </p:sp>
      <p:sp>
        <p:nvSpPr>
          <p:cNvPr id="4106" name="Rectangle 8"/>
          <p:cNvSpPr>
            <a:spLocks noChangeArrowheads="1"/>
          </p:cNvSpPr>
          <p:nvPr/>
        </p:nvSpPr>
        <p:spPr bwMode="auto">
          <a:xfrm>
            <a:off x="6743700" y="62833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89DCF59E-8F65-4941-B614-1CA648B9D17E}" type="slidenum">
              <a:rPr lang="en-US" sz="1600">
                <a:solidFill>
                  <a:schemeClr val="bg1"/>
                </a:solidFill>
                <a:latin typeface="Arial Black" pitchFamily="34" charset="0"/>
              </a:rPr>
              <a:pPr algn="r"/>
              <a:t>3</a:t>
            </a:fld>
            <a:endParaRPr lang="en-US" sz="160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>
            <a:spLocks noGrp="1" noChangeArrowheads="1"/>
          </p:cNvSpPr>
          <p:nvPr>
            <p:ph type="body" idx="1"/>
          </p:nvPr>
        </p:nvSpPr>
        <p:spPr>
          <a:xfrm>
            <a:off x="711200" y="1200150"/>
            <a:ext cx="8089900" cy="1625600"/>
          </a:xfrm>
          <a:noFill/>
        </p:spPr>
        <p:txBody>
          <a:bodyPr>
            <a:normAutofit/>
          </a:bodyPr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sz="2800" b="1" dirty="0" smtClean="0"/>
              <a:t>More than 30 years of comprehensive experience in all aspects of Information Systems and Manufacturing Operations while working for:</a:t>
            </a:r>
            <a:endParaRPr lang="en-US" sz="2800" dirty="0" smtClean="0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62000" y="2898580"/>
            <a:ext cx="321472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Char char="•"/>
            </a:pPr>
            <a:r>
              <a:rPr lang="en-US" sz="3200" b="1" dirty="0"/>
              <a:t>Allied-Signal</a:t>
            </a:r>
          </a:p>
          <a:p>
            <a:pPr marL="342900" indent="-342900">
              <a:buFontTx/>
              <a:buChar char="•"/>
            </a:pPr>
            <a:r>
              <a:rPr lang="en-US" sz="3200" b="1" dirty="0"/>
              <a:t>Ernst &amp; Young </a:t>
            </a:r>
          </a:p>
          <a:p>
            <a:pPr marL="342900" indent="-342900">
              <a:buFontTx/>
              <a:buChar char="•"/>
            </a:pPr>
            <a:r>
              <a:rPr lang="en-US" sz="3200" b="1" dirty="0"/>
              <a:t>Morton-Thiokol</a:t>
            </a:r>
          </a:p>
          <a:p>
            <a:pPr marL="342900" indent="-342900">
              <a:buFontTx/>
              <a:buChar char="•"/>
            </a:pPr>
            <a:r>
              <a:rPr lang="en-US" sz="3200" b="1" dirty="0"/>
              <a:t>AT&amp;T</a:t>
            </a:r>
          </a:p>
          <a:p>
            <a:pPr marL="342900" indent="-342900">
              <a:buFontTx/>
              <a:buChar char="•"/>
            </a:pPr>
            <a:r>
              <a:rPr lang="en-US" sz="3200" b="1" dirty="0" err="1" smtClean="0"/>
              <a:t>Plantronics</a:t>
            </a:r>
            <a:endParaRPr lang="en-US" sz="3200" b="1" dirty="0"/>
          </a:p>
        </p:txBody>
      </p:sp>
      <p:sp>
        <p:nvSpPr>
          <p:cNvPr id="512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Resume Summary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667062" y="2895997"/>
            <a:ext cx="355578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Char char="•"/>
            </a:pPr>
            <a:r>
              <a:rPr lang="en-US" sz="3200" b="1" dirty="0" smtClean="0"/>
              <a:t>Masters Institute</a:t>
            </a:r>
          </a:p>
          <a:p>
            <a:pPr marL="342900" indent="-342900">
              <a:buFontTx/>
              <a:buChar char="•"/>
            </a:pPr>
            <a:r>
              <a:rPr lang="en-US" sz="3200" b="1" dirty="0" smtClean="0"/>
              <a:t>Gartner</a:t>
            </a:r>
          </a:p>
          <a:p>
            <a:pPr marL="342900" indent="-342900">
              <a:buFontTx/>
              <a:buChar char="•"/>
            </a:pPr>
            <a:r>
              <a:rPr lang="en-US" sz="3200" b="1" dirty="0" smtClean="0"/>
              <a:t>Symantec</a:t>
            </a:r>
          </a:p>
          <a:p>
            <a:pPr marL="342900" indent="-342900">
              <a:buFontTx/>
              <a:buChar char="•"/>
            </a:pPr>
            <a:r>
              <a:rPr lang="en-US" sz="3200" b="1" dirty="0" err="1" smtClean="0"/>
              <a:t>VariTRAK</a:t>
            </a:r>
            <a:endParaRPr lang="en-US" sz="3200" b="1" dirty="0" smtClean="0"/>
          </a:p>
          <a:p>
            <a:pPr marL="342900" indent="-342900">
              <a:buFontTx/>
              <a:buChar char="•"/>
            </a:pPr>
            <a:r>
              <a:rPr lang="en-US" sz="3200" b="1" dirty="0" smtClean="0"/>
              <a:t>Office of the CIO</a:t>
            </a:r>
            <a:r>
              <a:rPr lang="en-US" sz="3200" b="1" baseline="30000" dirty="0" smtClean="0">
                <a:latin typeface="Times New Roman"/>
                <a:cs typeface="Times New Roman"/>
              </a:rPr>
              <a:t>®</a:t>
            </a:r>
            <a:endParaRPr lang="en-US" sz="3200" baseline="300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66875" y="1081089"/>
            <a:ext cx="6519863" cy="5102736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09/04 to Pres	OFFICE OF THE CIO</a:t>
            </a:r>
            <a:r>
              <a:rPr lang="en-US" sz="1200" b="1" baseline="30000" dirty="0" smtClean="0">
                <a:latin typeface="Arial" pitchFamily="34" charset="0"/>
                <a:cs typeface="Arial" pitchFamily="34" charset="0"/>
              </a:rPr>
              <a:t>®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		Chief Executive Officer (CEO)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endParaRPr lang="en-US" sz="1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09/04 to Pres	VARITRAK	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		Chief Executive Officer (CEO)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endParaRPr lang="en-US" sz="1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05/02 to 09/04	SYMANTEC	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		Senior Director Applications Architecture &amp; Web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endParaRPr lang="en-US" sz="1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02/01 to 01/02	GARTNER	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		Managing Director, Pacific Northwest Consulting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endParaRPr lang="en-US" sz="1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02/00 to 02/01	MASTERS INSTITUTE	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		Vice President of Information Technology and CIO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endParaRPr lang="en-US" sz="1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10/96 to 02/00	PLANTRONICS, Inc. 	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		Vice President of Information Technology and CIO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endParaRPr lang="en-US" sz="1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03/95 to 10/96	AT&amp;T / NCR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	 	Director, Industry Consulting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endParaRPr lang="en-US" sz="1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07/91 to 02/95	THIOKOL CORP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	 	Chief Information Officer (CIO) for Corporate Office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endParaRPr lang="en-US" sz="1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10/89 to 07/91	ERNST &amp; YOUNG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		Senior Manager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endParaRPr lang="en-US" sz="1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02/79 to 10/89	ALLIED-SIGNAL</a:t>
            </a:r>
          </a:p>
          <a:p>
            <a:pPr eaLnBrk="1" hangingPunct="1">
              <a:lnSpc>
                <a:spcPct val="80000"/>
              </a:lnSpc>
              <a:buFontTx/>
              <a:buNone/>
              <a:tabLst>
                <a:tab pos="1828800" algn="l"/>
                <a:tab pos="4572000" algn="l"/>
              </a:tabLs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		Corporate Manager of Materials</a:t>
            </a:r>
          </a:p>
        </p:txBody>
      </p:sp>
      <p:sp>
        <p:nvSpPr>
          <p:cNvPr id="6149" name="Text Box 7"/>
          <p:cNvSpPr>
            <a:spLocks noGrp="1" noChangeArrowheads="1"/>
          </p:cNvSpPr>
          <p:nvPr>
            <p:ph type="title"/>
          </p:nvPr>
        </p:nvSpPr>
        <p:spPr>
          <a:xfrm>
            <a:off x="200025" y="0"/>
            <a:ext cx="8943975" cy="733425"/>
          </a:xfrm>
          <a:noFill/>
        </p:spPr>
        <p:txBody>
          <a:bodyPr>
            <a:normAutofit fontScale="90000"/>
          </a:bodyPr>
          <a:lstStyle/>
          <a:p>
            <a:pPr marL="762000" indent="-762000" eaLnBrk="1" hangingPunct="1"/>
            <a:r>
              <a:rPr lang="en-US" b="1" smtClean="0">
                <a:solidFill>
                  <a:schemeClr val="tx1"/>
                </a:solidFill>
              </a:rPr>
              <a:t>Experience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7175" y="1114425"/>
            <a:ext cx="8786813" cy="4811713"/>
          </a:xfrm>
        </p:spPr>
        <p:txBody>
          <a:bodyPr>
            <a:noAutofit/>
          </a:bodyPr>
          <a:lstStyle/>
          <a:p>
            <a:pPr marL="228600" indent="-228600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2200" b="1" dirty="0" smtClean="0"/>
              <a:t>Customer-centric executive with excellent leadership and strong interpersonal skills.  </a:t>
            </a:r>
          </a:p>
          <a:p>
            <a:pPr marL="228600" indent="-228600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2200" b="1" dirty="0" smtClean="0"/>
              <a:t>Has managed strategic direction &amp; infrastructure, day-to-day operational workflows, budgets ranging from $7 million to $370 million and direct reports of up to 12 managers with associates ranging from small groups to 550 people.  </a:t>
            </a:r>
          </a:p>
          <a:p>
            <a:pPr marL="228600" indent="-228600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2200" b="1" dirty="0" smtClean="0"/>
              <a:t>Consistently demonstrates outstanding results in business-to-business applications, business to customer applications, Web portals and 9 Enterprise Requirements Planning (ERP) implementations</a:t>
            </a:r>
          </a:p>
          <a:p>
            <a:pPr marL="228600" indent="-228600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2200" b="1" dirty="0" smtClean="0"/>
              <a:t>Manages diverse groups of contractors, globally, on a single project.  </a:t>
            </a:r>
          </a:p>
          <a:p>
            <a:pPr marL="228600" indent="-228600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2200" b="1" dirty="0" smtClean="0"/>
              <a:t>Maintains focus on the task at hand, improves reliability &amp; scalability, while motivating and creating loyal, dedicated teams of IT personnel.  </a:t>
            </a:r>
          </a:p>
          <a:p>
            <a:pPr marL="228600" indent="-228600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2200" b="1" dirty="0" smtClean="0"/>
              <a:t>Completely dedicated team player that brings the polish of a Big Five consulting firm to every assignment.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Characteristics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>
            <a:spLocks noGrp="1" noChangeArrowheads="1"/>
          </p:cNvSpPr>
          <p:nvPr>
            <p:ph type="body" idx="1"/>
          </p:nvPr>
        </p:nvSpPr>
        <p:spPr>
          <a:xfrm>
            <a:off x="278028" y="1005015"/>
            <a:ext cx="8763000" cy="5181600"/>
          </a:xfrm>
          <a:noFill/>
        </p:spPr>
        <p:txBody>
          <a:bodyPr>
            <a:normAutofit/>
          </a:bodyPr>
          <a:lstStyle/>
          <a:p>
            <a:pPr marL="228600" indent="-228600" eaLnBrk="1" hangingPunct="1">
              <a:spcBef>
                <a:spcPct val="75000"/>
              </a:spcBef>
            </a:pPr>
            <a:r>
              <a:rPr lang="en-US" sz="2600" dirty="0" smtClean="0"/>
              <a:t>Confirmed as one of Computerworld's Premier 100 IT Leaders for 2003</a:t>
            </a:r>
          </a:p>
          <a:p>
            <a:pPr marL="228600" indent="-228600" eaLnBrk="1" hangingPunct="1">
              <a:spcBef>
                <a:spcPts val="1200"/>
              </a:spcBef>
            </a:pPr>
            <a:r>
              <a:rPr lang="en-US" sz="2600" dirty="0" smtClean="0"/>
              <a:t>Navy Commendation Medal for Review of Military’s Worldwide Computer and Communications Systems</a:t>
            </a:r>
          </a:p>
          <a:p>
            <a:pPr marL="228600" indent="-228600" eaLnBrk="1" hangingPunct="1">
              <a:spcBef>
                <a:spcPts val="1200"/>
              </a:spcBef>
            </a:pPr>
            <a:r>
              <a:rPr lang="en-US" sz="2600" dirty="0" smtClean="0"/>
              <a:t>Professor, Business &amp; Info. Tech. at California State University, University of Phoenix, National University</a:t>
            </a:r>
          </a:p>
          <a:p>
            <a:pPr marL="228600" indent="-228600">
              <a:spcBef>
                <a:spcPts val="1200"/>
              </a:spcBef>
              <a:tabLst>
                <a:tab pos="1309688" algn="l"/>
              </a:tabLst>
            </a:pPr>
            <a:r>
              <a:rPr lang="en-US" sz="2600" dirty="0" smtClean="0"/>
              <a:t>Wrote:  “CIO Wisdom” (published by Prentice Hall),                      	“CIO Perspectives” (published by Kendall/Hunt),                                                 	“CIO Body of Knowledge” (</a:t>
            </a:r>
            <a:r>
              <a:rPr lang="en-US" sz="2600" dirty="0"/>
              <a:t>p</a:t>
            </a:r>
            <a:r>
              <a:rPr lang="en-US" sz="2600" dirty="0" smtClean="0"/>
              <a:t>ublished by Wiley &amp; Sons)</a:t>
            </a:r>
          </a:p>
          <a:p>
            <a:pPr marL="228600" indent="-228600" eaLnBrk="1" hangingPunct="1">
              <a:spcBef>
                <a:spcPts val="1200"/>
              </a:spcBef>
            </a:pPr>
            <a:r>
              <a:rPr lang="en-US" sz="2600" dirty="0" smtClean="0"/>
              <a:t>Speaks internationally</a:t>
            </a:r>
          </a:p>
        </p:txBody>
      </p:sp>
      <p:sp>
        <p:nvSpPr>
          <p:cNvPr id="8197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Of Note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D3B28FC-452F-4F20-8AFE-DA9AA6CB5AFE}" type="slidenum">
              <a:rPr lang="en-US"/>
              <a:pPr/>
              <a:t>8</a:t>
            </a:fld>
            <a:endParaRPr lang="en-US"/>
          </a:p>
        </p:txBody>
      </p:sp>
      <p:pic>
        <p:nvPicPr>
          <p:cNvPr id="9220" name="Picture 2" descr="Tapestry%20Chenille%200310%20WR"/>
          <p:cNvPicPr>
            <a:picLocks noChangeAspect="1" noChangeArrowheads="1"/>
          </p:cNvPicPr>
          <p:nvPr/>
        </p:nvPicPr>
        <p:blipFill>
          <a:blip r:embed="rId2" cstate="print">
            <a:lum bright="4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Line 4"/>
          <p:cNvSpPr>
            <a:spLocks noChangeShapeType="1"/>
          </p:cNvSpPr>
          <p:nvPr/>
        </p:nvSpPr>
        <p:spPr bwMode="auto">
          <a:xfrm>
            <a:off x="1143000" y="2624138"/>
            <a:ext cx="7010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2252663" y="4676775"/>
            <a:ext cx="441483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>
                <a:latin typeface="Arial Black" pitchFamily="34" charset="0"/>
              </a:rPr>
              <a:t>Being A Leader</a:t>
            </a:r>
          </a:p>
          <a:p>
            <a:pPr algn="ctr">
              <a:defRPr/>
            </a:pPr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Managing Your Own Career Tapestry</a:t>
            </a:r>
          </a:p>
        </p:txBody>
      </p:sp>
      <p:sp>
        <p:nvSpPr>
          <p:cNvPr id="9223" name="Text Box 12"/>
          <p:cNvSpPr txBox="1">
            <a:spLocks noChangeArrowheads="1"/>
          </p:cNvSpPr>
          <p:nvPr/>
        </p:nvSpPr>
        <p:spPr bwMode="auto">
          <a:xfrm>
            <a:off x="728663" y="749300"/>
            <a:ext cx="7642225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4600">
                <a:latin typeface="Arial Black" pitchFamily="34" charset="0"/>
              </a:rPr>
              <a:t>Section 2 – Your Future</a:t>
            </a:r>
          </a:p>
        </p:txBody>
      </p:sp>
      <p:sp>
        <p:nvSpPr>
          <p:cNvPr id="9224" name="Oval 13"/>
          <p:cNvSpPr>
            <a:spLocks noChangeArrowheads="1"/>
          </p:cNvSpPr>
          <p:nvPr/>
        </p:nvSpPr>
        <p:spPr bwMode="auto">
          <a:xfrm>
            <a:off x="8382000" y="6172200"/>
            <a:ext cx="533400" cy="5334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chemeClr val="bg2"/>
              </a:solidFill>
            </a:endParaRPr>
          </a:p>
        </p:txBody>
      </p:sp>
      <p:sp>
        <p:nvSpPr>
          <p:cNvPr id="9225" name="Rectangle 14"/>
          <p:cNvSpPr>
            <a:spLocks noChangeArrowheads="1"/>
          </p:cNvSpPr>
          <p:nvPr/>
        </p:nvSpPr>
        <p:spPr bwMode="auto">
          <a:xfrm>
            <a:off x="6743700" y="62833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015542A1-EE64-4863-B00E-C2261E039663}" type="slidenum">
              <a:rPr lang="en-US" sz="1600">
                <a:solidFill>
                  <a:schemeClr val="bg1"/>
                </a:solidFill>
                <a:latin typeface="Arial Black" pitchFamily="34" charset="0"/>
              </a:rPr>
              <a:pPr algn="r"/>
              <a:t>8</a:t>
            </a:fld>
            <a:endParaRPr lang="en-US" sz="160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1438"/>
            <a:ext cx="9144000" cy="762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400" b="1" dirty="0" smtClean="0"/>
              <a:t>How Many of You Want to Be the Boss?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704975"/>
            <a:ext cx="8229600" cy="3168650"/>
          </a:xfrm>
        </p:spPr>
        <p:txBody>
          <a:bodyPr>
            <a:norm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dirty="0" smtClean="0"/>
              <a:t>What is the top position in your profession?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 dirty="0" smtClean="0"/>
              <a:t>The top position is not easy to attain or retain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 dirty="0" smtClean="0"/>
              <a:t>You can only control the future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 dirty="0" smtClean="0"/>
              <a:t>What we are is defined by our past – make sure it is not a burden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977</Words>
  <Application>Microsoft Office PowerPoint</Application>
  <PresentationFormat>On-screen Show (4:3)</PresentationFormat>
  <Paragraphs>238</Paragraphs>
  <Slides>25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Office Theme</vt:lpstr>
      <vt:lpstr>Clip</vt:lpstr>
      <vt:lpstr>Microsoft ClipArt Gallery</vt:lpstr>
      <vt:lpstr>Slide 1</vt:lpstr>
      <vt:lpstr>Presentation Overview</vt:lpstr>
      <vt:lpstr>Slide 3</vt:lpstr>
      <vt:lpstr>Resume Summary</vt:lpstr>
      <vt:lpstr>Experience</vt:lpstr>
      <vt:lpstr>Characteristics</vt:lpstr>
      <vt:lpstr>Of Note</vt:lpstr>
      <vt:lpstr>Slide 8</vt:lpstr>
      <vt:lpstr>How Many of You Want to Be the Boss?</vt:lpstr>
      <vt:lpstr>“Current Inventory” Discussion</vt:lpstr>
      <vt:lpstr>Every Year On Your Birthday</vt:lpstr>
      <vt:lpstr>Priorities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Creating A Vision</vt:lpstr>
      <vt:lpstr>Key Components for Your Vision</vt:lpstr>
      <vt:lpstr>Four Six Elements of Communication</vt:lpstr>
      <vt:lpstr>Review</vt:lpstr>
      <vt:lpstr>Additional Discussion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Dean</dc:creator>
  <cp:lastModifiedBy>Dean</cp:lastModifiedBy>
  <cp:revision>8</cp:revision>
  <dcterms:created xsi:type="dcterms:W3CDTF">2013-01-20T01:10:39Z</dcterms:created>
  <dcterms:modified xsi:type="dcterms:W3CDTF">2013-01-20T22:40:30Z</dcterms:modified>
</cp:coreProperties>
</file>