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4" r:id="rId3"/>
    <p:sldMasterId id="2147483652" r:id="rId4"/>
    <p:sldMasterId id="2147483655" r:id="rId5"/>
    <p:sldMasterId id="2147483656" r:id="rId6"/>
    <p:sldMasterId id="2147483657" r:id="rId7"/>
    <p:sldMasterId id="2147483658" r:id="rId8"/>
    <p:sldMasterId id="2147483659" r:id="rId9"/>
  </p:sldMasterIdLst>
  <p:notesMasterIdLst>
    <p:notesMasterId r:id="rId40"/>
  </p:notesMasterIdLst>
  <p:handoutMasterIdLst>
    <p:handoutMasterId r:id="rId41"/>
  </p:handoutMasterIdLst>
  <p:sldIdLst>
    <p:sldId id="396" r:id="rId10"/>
    <p:sldId id="354" r:id="rId11"/>
    <p:sldId id="393" r:id="rId12"/>
    <p:sldId id="365" r:id="rId13"/>
    <p:sldId id="366" r:id="rId14"/>
    <p:sldId id="367" r:id="rId15"/>
    <p:sldId id="369" r:id="rId16"/>
    <p:sldId id="370" r:id="rId17"/>
    <p:sldId id="373" r:id="rId18"/>
    <p:sldId id="399" r:id="rId19"/>
    <p:sldId id="390" r:id="rId20"/>
    <p:sldId id="397" r:id="rId21"/>
    <p:sldId id="400" r:id="rId22"/>
    <p:sldId id="374" r:id="rId23"/>
    <p:sldId id="375" r:id="rId24"/>
    <p:sldId id="376" r:id="rId25"/>
    <p:sldId id="377" r:id="rId26"/>
    <p:sldId id="378" r:id="rId27"/>
    <p:sldId id="398" r:id="rId28"/>
    <p:sldId id="379" r:id="rId29"/>
    <p:sldId id="380" r:id="rId30"/>
    <p:sldId id="381" r:id="rId31"/>
    <p:sldId id="382" r:id="rId32"/>
    <p:sldId id="383" r:id="rId33"/>
    <p:sldId id="384" r:id="rId34"/>
    <p:sldId id="385" r:id="rId35"/>
    <p:sldId id="386" r:id="rId36"/>
    <p:sldId id="387" r:id="rId37"/>
    <p:sldId id="388" r:id="rId38"/>
    <p:sldId id="389" r:id="rId39"/>
  </p:sldIdLst>
  <p:sldSz cx="9144000" cy="6858000" type="screen4x3"/>
  <p:notesSz cx="6858000" cy="9296400"/>
  <p:defaultTextStyle>
    <a:defPPr>
      <a:defRPr lang="en-US"/>
    </a:defPPr>
    <a:lvl1pPr algn="l" rtl="0" fontAlgn="base">
      <a:spcBef>
        <a:spcPct val="2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2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2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2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2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Arial" pitchFamily="34" charset="0"/>
        <a:ea typeface="+mn-ea"/>
        <a:cs typeface="Arial" pitchFamily="34" charset="0"/>
      </a:defRPr>
    </a:lvl6pPr>
    <a:lvl7pPr marL="2743200" algn="l" defTabSz="914400" rtl="0" eaLnBrk="1" latinLnBrk="0" hangingPunct="1">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Arial" pitchFamily="34" charset="0"/>
        <a:ea typeface="+mn-ea"/>
        <a:cs typeface="Arial" pitchFamily="34" charset="0"/>
      </a:defRPr>
    </a:lvl8pPr>
    <a:lvl9pPr marL="3657600" algn="l" defTabSz="914400" rtl="0" eaLnBrk="1" latinLnBrk="0" hangingPunct="1">
      <a:defRPr sz="12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ng, Jerry" initials="JW" lastIdx="1" clrIdx="0"/>
  <p:cmAuthor id="1" name=" " initials="MSOffice" lastIdx="1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1B5ED"/>
    <a:srgbClr val="0099FF"/>
    <a:srgbClr val="0000FF"/>
    <a:srgbClr val="FF0000"/>
    <a:srgbClr val="FF33CC"/>
    <a:srgbClr val="CC3300"/>
    <a:srgbClr val="FF9933"/>
    <a:srgbClr val="DF430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8" autoAdjust="0"/>
    <p:restoredTop sz="74894" autoAdjust="0"/>
  </p:normalViewPr>
  <p:slideViewPr>
    <p:cSldViewPr>
      <p:cViewPr varScale="1">
        <p:scale>
          <a:sx n="116" d="100"/>
          <a:sy n="116" d="100"/>
        </p:scale>
        <p:origin x="-174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906"/>
    </p:cViewPr>
  </p:notesTextViewPr>
  <p:sorterViewPr>
    <p:cViewPr>
      <p:scale>
        <a:sx n="66" d="100"/>
        <a:sy n="66" d="100"/>
      </p:scale>
      <p:origin x="0" y="0"/>
    </p:cViewPr>
  </p:sorterViewPr>
  <p:notesViewPr>
    <p:cSldViewPr>
      <p:cViewPr varScale="1">
        <p:scale>
          <a:sx n="59" d="100"/>
          <a:sy n="59" d="100"/>
        </p:scale>
        <p:origin x="-2508"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atin typeface="Arial" charset="0"/>
                <a:cs typeface="Arial" charset="0"/>
              </a:defRPr>
            </a:lvl1pPr>
          </a:lstStyle>
          <a:p>
            <a:pPr>
              <a:defRPr/>
            </a:pPr>
            <a:fld id="{0562DD3E-C6AA-4F2F-B975-9BB3E5C41903}" type="datetimeFigureOut">
              <a:rPr lang="en-US"/>
              <a:pPr>
                <a:defRPr/>
              </a:pPr>
              <a:t>7/6/2012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E953935D-EB9A-4C8F-9D8A-5F8EBC5E524B}" type="slidenum">
              <a:rPr lang="en-US"/>
              <a:pPr>
                <a:defRPr/>
              </a:pPr>
              <a:t>‹#›</a:t>
            </a:fld>
            <a:endParaRPr lang="en-US"/>
          </a:p>
        </p:txBody>
      </p:sp>
    </p:spTree>
    <p:extLst>
      <p:ext uri="{BB962C8B-B14F-4D97-AF65-F5344CB8AC3E}">
        <p14:creationId xmlns:p14="http://schemas.microsoft.com/office/powerpoint/2010/main" xmlns="" val="1050964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a:latin typeface="Arial" charset="0"/>
                <a:cs typeface="Arial" charset="0"/>
              </a:defRPr>
            </a:lvl1pPr>
          </a:lstStyle>
          <a:p>
            <a:pPr>
              <a:defRPr/>
            </a:pPr>
            <a:endParaRPr lang="en-US"/>
          </a:p>
        </p:txBody>
      </p:sp>
      <p:sp>
        <p:nvSpPr>
          <p:cNvPr id="28675"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a:latin typeface="Arial" charset="0"/>
                <a:cs typeface="Arial" charset="0"/>
              </a:defRPr>
            </a:lvl1pPr>
          </a:lstStyle>
          <a:p>
            <a:pPr>
              <a:defRPr/>
            </a:pPr>
            <a:endParaRPr lang="en-US"/>
          </a:p>
        </p:txBody>
      </p:sp>
      <p:sp>
        <p:nvSpPr>
          <p:cNvPr id="7987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a:latin typeface="Arial" charset="0"/>
                <a:cs typeface="Arial" charset="0"/>
              </a:defRPr>
            </a:lvl1pPr>
          </a:lstStyle>
          <a:p>
            <a:pPr>
              <a:defRPr/>
            </a:pPr>
            <a:endParaRPr lang="en-US"/>
          </a:p>
        </p:txBody>
      </p:sp>
      <p:sp>
        <p:nvSpPr>
          <p:cNvPr id="2867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a:latin typeface="Arial" charset="0"/>
                <a:cs typeface="Arial" charset="0"/>
              </a:defRPr>
            </a:lvl1pPr>
          </a:lstStyle>
          <a:p>
            <a:pPr>
              <a:defRPr/>
            </a:pPr>
            <a:fld id="{3FC6FA72-CE50-411F-AF10-DBF124916E34}" type="slidenum">
              <a:rPr lang="en-US"/>
              <a:pPr>
                <a:defRPr/>
              </a:pPr>
              <a:t>‹#›</a:t>
            </a:fld>
            <a:endParaRPr lang="en-US"/>
          </a:p>
        </p:txBody>
      </p:sp>
    </p:spTree>
    <p:extLst>
      <p:ext uri="{BB962C8B-B14F-4D97-AF65-F5344CB8AC3E}">
        <p14:creationId xmlns:p14="http://schemas.microsoft.com/office/powerpoint/2010/main" xmlns="" val="2715777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en.wikipedia.org/wiki/Newton's_laws_of_motion"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Poll-1</a:t>
            </a:r>
            <a:r>
              <a:rPr lang="en-US" dirty="0" smtClean="0"/>
              <a:t>: Have you heard of Lao </a:t>
            </a:r>
            <a:r>
              <a:rPr lang="en-US" dirty="0" err="1" smtClean="0"/>
              <a:t>Tze</a:t>
            </a:r>
            <a:r>
              <a:rPr lang="en-US" dirty="0" smtClean="0"/>
              <a:t>, the author</a:t>
            </a:r>
            <a:r>
              <a:rPr lang="en-US" baseline="0" dirty="0" smtClean="0"/>
              <a:t> of the Tao </a:t>
            </a:r>
            <a:r>
              <a:rPr lang="en-US" baseline="0" dirty="0" err="1" smtClean="0"/>
              <a:t>Te</a:t>
            </a:r>
            <a:r>
              <a:rPr lang="en-US" baseline="0" dirty="0" smtClean="0"/>
              <a:t> </a:t>
            </a:r>
            <a:r>
              <a:rPr lang="en-US" baseline="0" dirty="0" err="1" smtClean="0"/>
              <a:t>Ching</a:t>
            </a:r>
            <a:r>
              <a:rPr lang="en-US" baseline="0" dirty="0" smtClean="0"/>
              <a:t>?</a:t>
            </a:r>
          </a:p>
          <a:p>
            <a:r>
              <a:rPr lang="en-US" baseline="0" dirty="0" smtClean="0"/>
              <a:t>Please select one:</a:t>
            </a:r>
          </a:p>
          <a:p>
            <a:pPr lvl="1"/>
            <a:r>
              <a:rPr lang="en-US" baseline="0" dirty="0" smtClean="0"/>
              <a:t>1. Yes</a:t>
            </a:r>
            <a:br>
              <a:rPr lang="en-US" baseline="0" dirty="0" smtClean="0"/>
            </a:br>
            <a:r>
              <a:rPr lang="en-US" baseline="0" dirty="0" smtClean="0"/>
              <a:t>2. No</a:t>
            </a:r>
          </a:p>
          <a:p>
            <a:r>
              <a:rPr lang="en-US" b="1" u="sng" baseline="0" dirty="0" smtClean="0"/>
              <a:t>Poll-2</a:t>
            </a:r>
            <a:r>
              <a:rPr lang="en-US" baseline="0" dirty="0" smtClean="0"/>
              <a:t>: My car was rear-ended and the bumper popped off.  What do you think I did?</a:t>
            </a:r>
            <a:endParaRPr lang="en-US" dirty="0" smtClean="0"/>
          </a:p>
          <a:p>
            <a:r>
              <a:rPr lang="en-US" baseline="0" dirty="0" smtClean="0"/>
              <a:t>Please select one:</a:t>
            </a:r>
          </a:p>
          <a:p>
            <a:pPr marL="685800" lvl="1" indent="-228600">
              <a:buAutoNum type="arabicPeriod"/>
            </a:pPr>
            <a:r>
              <a:rPr lang="en-US" baseline="0" dirty="0" smtClean="0"/>
              <a:t>Wait for the police</a:t>
            </a:r>
          </a:p>
          <a:p>
            <a:pPr marL="457200" lvl="1" indent="0">
              <a:buNone/>
            </a:pPr>
            <a:r>
              <a:rPr lang="en-US" baseline="0" dirty="0" smtClean="0"/>
              <a:t>2. Exchanged insurance information</a:t>
            </a:r>
          </a:p>
          <a:p>
            <a:pPr marL="457200" lvl="1" indent="0">
              <a:buNone/>
            </a:pPr>
            <a:r>
              <a:rPr lang="en-US" baseline="0" dirty="0" smtClean="0"/>
              <a:t>3. Took cash from other driver</a:t>
            </a:r>
          </a:p>
          <a:p>
            <a:pPr marL="457200" lvl="1" indent="0">
              <a:buNone/>
            </a:pPr>
            <a:r>
              <a:rPr lang="en-US" baseline="0" dirty="0" smtClean="0"/>
              <a:t>4. Got excited and yelled at other driver</a:t>
            </a:r>
          </a:p>
          <a:p>
            <a:pPr marL="457200" lvl="1" indent="0">
              <a:buNone/>
            </a:pPr>
            <a:r>
              <a:rPr lang="en-US" baseline="0" dirty="0" smtClean="0"/>
              <a:t>5. Drove away without doing anything</a:t>
            </a:r>
          </a:p>
          <a:p>
            <a:pPr marL="457200" lvl="1" indent="0">
              <a:buNone/>
            </a:pPr>
            <a:endParaRPr lang="en-US" baseline="0" dirty="0" smtClean="0"/>
          </a:p>
          <a:p>
            <a:pPr marL="457200" lvl="1" indent="0">
              <a:buNone/>
            </a:pPr>
            <a:r>
              <a:rPr lang="en-US" baseline="0" dirty="0" smtClean="0"/>
              <a:t>                              Organizers and Panelists don’t vote</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bg1"/>
                </a:solidFill>
              </a:rPr>
              <a:t>Original Topic: Fast Tracking to Teamwork by De-escalating Conflict</a:t>
            </a:r>
            <a:endParaRPr lang="en-US" sz="3000" dirty="0" smtClean="0">
              <a:solidFill>
                <a:schemeClr val="bg1"/>
              </a:solidFill>
            </a:endParaRPr>
          </a:p>
          <a:p>
            <a:endParaRPr lang="en-US" dirty="0" smtClean="0"/>
          </a:p>
          <a:p>
            <a:endParaRPr lang="en-US" dirty="0" smtClean="0"/>
          </a:p>
          <a:p>
            <a:r>
              <a:rPr lang="en-US" dirty="0" smtClean="0"/>
              <a:t>Logistics –</a:t>
            </a:r>
            <a:r>
              <a:rPr lang="en-US" baseline="0" dirty="0" smtClean="0"/>
              <a:t> Branding and email and timing…while they are waiting, they will see the ad page…? Can participant hear us before we begin broadcasting?  Webinar – clear my desktop.  Make me the organizer is an option.  But the key is for the participants and the presenters to see as much info as possible.  Figure out where to get feedback and get the polls launched – do more polls and etc. – think about.  For example:  Poll 1 – how many people know about the “Tao”. – think about here to put in the polls.  Putting the material on the web site afterwards. Do it as a slide – share the source. – send a version – denote where the poll is at the top of speaker’s notes box in bold.  Citrix. – get a list of attendees after the webinar.  Presenter to get the questions from the moderator.  I am to set up the question segment in an expanded manner. – how to answer all the questions for 10 minutes…  start at 6, intro for 5 minutes..  More time for people to show-up.. Then you give me 5 minute warning..  H </a:t>
            </a:r>
            <a:r>
              <a:rPr lang="en-US" baseline="0" dirty="0" err="1" smtClean="0"/>
              <a:t>ow</a:t>
            </a:r>
            <a:r>
              <a:rPr lang="en-US" baseline="0" dirty="0" smtClean="0"/>
              <a:t> to deal with the control panel.. Get all of the last minute guys who log on.. control panel..  The Q &amp; A</a:t>
            </a:r>
          </a:p>
          <a:p>
            <a:r>
              <a:rPr lang="en-US" baseline="0" dirty="0" smtClean="0"/>
              <a:t>-remember to start the video recording</a:t>
            </a:r>
          </a:p>
          <a:p>
            <a:r>
              <a:rPr lang="en-US" baseline="0" dirty="0" smtClean="0"/>
              <a:t>- Survey has been set up…</a:t>
            </a:r>
            <a:endParaRPr lang="en-US" dirty="0" smtClean="0"/>
          </a:p>
          <a:p>
            <a:endParaRPr lang="en-US" dirty="0" smtClean="0"/>
          </a:p>
          <a:p>
            <a:endParaRPr lang="en-US" dirty="0" smtClean="0"/>
          </a:p>
          <a:p>
            <a:r>
              <a:rPr lang="en-US" dirty="0" smtClean="0"/>
              <a:t>Raise-hand (explain where to raise the hand – hand is raised so if you see a red icon with hand down,</a:t>
            </a:r>
            <a:r>
              <a:rPr lang="en-US" baseline="0" dirty="0" smtClean="0"/>
              <a:t> that means the hand is up</a:t>
            </a:r>
            <a:r>
              <a:rPr lang="en-US" dirty="0" smtClean="0"/>
              <a:t>), submit questions, introduce, recording.</a:t>
            </a:r>
          </a:p>
          <a:p>
            <a:endParaRPr lang="en-US" dirty="0" smtClean="0"/>
          </a:p>
          <a:p>
            <a:r>
              <a:rPr lang="en-US" dirty="0" smtClean="0"/>
              <a:t>Hello everyone!</a:t>
            </a:r>
            <a:r>
              <a:rPr lang="en-US" baseline="0" dirty="0" smtClean="0"/>
              <a:t> Kindly take a minute to review the controls on your Citrix client to make this session as interactive as possible.  Raise-hand tool and there will be a few polls to get your input during the workshop.  Kindly maximize the window that views my desktop.</a:t>
            </a:r>
          </a:p>
          <a:p>
            <a:endParaRPr lang="en-US" baseline="0" dirty="0" smtClean="0"/>
          </a:p>
          <a:p>
            <a:r>
              <a:rPr lang="en-US" baseline="0" dirty="0" smtClean="0"/>
              <a:t>For Webinars, the window size should be just large enough with room on the right to show the Webinar Control panel </a:t>
            </a:r>
          </a:p>
          <a:p>
            <a:endParaRPr lang="en-US" baseline="0" dirty="0" smtClean="0"/>
          </a:p>
          <a:p>
            <a:r>
              <a:rPr lang="en-US" b="1" u="sng" baseline="0" dirty="0" smtClean="0"/>
              <a:t>Webcam is on at this time!</a:t>
            </a:r>
          </a:p>
          <a:p>
            <a:endParaRPr lang="en-US" baseline="0" dirty="0" smtClean="0"/>
          </a:p>
          <a:p>
            <a:r>
              <a:rPr lang="en-US" baseline="0" dirty="0" smtClean="0"/>
              <a:t>Jerry to </a:t>
            </a:r>
            <a:r>
              <a:rPr lang="en-US" b="1" u="sng" baseline="0" dirty="0" smtClean="0"/>
              <a:t>introduce the session</a:t>
            </a:r>
            <a:r>
              <a:rPr lang="en-US" baseline="0" dirty="0" smtClean="0"/>
              <a:t>.  So people know how to </a:t>
            </a:r>
            <a:r>
              <a:rPr lang="en-US" b="1" u="sng" baseline="0" dirty="0" smtClean="0"/>
              <a:t>absorb or digest the material</a:t>
            </a:r>
            <a:r>
              <a:rPr lang="en-US" baseline="0" dirty="0" smtClean="0"/>
              <a:t>.   This session introduces some observations about human nature and to the extent you agree with these observations, you are invited to use them as reminders to yourself as to what to do or not to do during conflicts.  These human traits also help us to predict how other’s would behave in a conflict as well as why people are behaving a certain way.  This understanding would give you the insights necessary to defuse and prevent conflicts.           </a:t>
            </a:r>
          </a:p>
          <a:p>
            <a:endParaRPr lang="en-US" baseline="0" dirty="0" smtClean="0"/>
          </a:p>
          <a:p>
            <a:r>
              <a:rPr lang="en-US" baseline="0" dirty="0" smtClean="0"/>
              <a:t>Approach-for-opening: Keeping perspective on the topic:  Set the topic up more for Bob at the get-go.  This session will give you x-ray vision.  How this presentation will give you what.  How are you going to use it.  Set the stage at the beginning on how this material can be used.  Two pieces.  Lots theories.  Keep relating it to topic at hand.  Program manager.  Manage team dynamics on the job and project and correlate material to that.  Tell them up front on how to consume the material on how to best apply it.  As we go thru out.  Keep relating it to conflict management and team dynamics.  When you examine yourself as a project manager and not as an individual.  When you are a project managers, these principles will come up so these principles will adjust.  Role of a project manager, need to recognize these situation.</a:t>
            </a:r>
          </a:p>
          <a:p>
            <a:endParaRPr lang="en-US" baseline="0" dirty="0" smtClean="0"/>
          </a:p>
          <a:p>
            <a:r>
              <a:rPr lang="en-US" baseline="0" dirty="0" smtClean="0"/>
              <a:t>- When I get the five minute sign before the session ends, then finish off the current slide and then jump to the conclusion.  Use the word for session, event, and not “workshop” in webinars.</a:t>
            </a:r>
            <a:endParaRPr lang="en-US" dirty="0" smtClean="0"/>
          </a:p>
          <a:p>
            <a:endParaRPr lang="en-US" baseline="0" dirty="0" smtClean="0"/>
          </a:p>
          <a:p>
            <a:r>
              <a:rPr lang="en-US" baseline="0" dirty="0" smtClean="0"/>
              <a:t>               </a:t>
            </a:r>
          </a:p>
          <a:p>
            <a:r>
              <a:rPr lang="en-US" baseline="0" dirty="0" smtClean="0"/>
              <a:t>Poll questions:</a:t>
            </a:r>
          </a:p>
          <a:p>
            <a:endParaRPr lang="en-US" baseline="0" dirty="0" smtClean="0"/>
          </a:p>
          <a:p>
            <a:r>
              <a:rPr lang="en-US" baseline="0" dirty="0" smtClean="0"/>
              <a:t>Please guess what my response to the accident was:</a:t>
            </a:r>
          </a:p>
          <a:p>
            <a:pPr marL="228600" indent="-228600">
              <a:buAutoNum type="arabicPeriod"/>
            </a:pPr>
            <a:r>
              <a:rPr lang="en-US" baseline="0" dirty="0" smtClean="0"/>
              <a:t>Wait for the police to write a report</a:t>
            </a:r>
          </a:p>
          <a:p>
            <a:pPr marL="228600" indent="-228600">
              <a:buAutoNum type="arabicPeriod"/>
            </a:pPr>
            <a:r>
              <a:rPr lang="en-US" baseline="0" dirty="0" smtClean="0"/>
              <a:t>Take cash for the damage</a:t>
            </a:r>
          </a:p>
          <a:p>
            <a:pPr marL="228600" indent="-228600">
              <a:buAutoNum type="arabicPeriod"/>
            </a:pPr>
            <a:r>
              <a:rPr lang="en-US" baseline="0" dirty="0" smtClean="0"/>
              <a:t>Forget it and drive away</a:t>
            </a:r>
          </a:p>
          <a:p>
            <a:pPr marL="228600" indent="-228600">
              <a:buAutoNum type="arabicPeriod"/>
            </a:pPr>
            <a:r>
              <a:rPr lang="en-US" baseline="0" dirty="0" smtClean="0"/>
              <a:t>Scream and yell to release the stress</a:t>
            </a:r>
          </a:p>
          <a:p>
            <a:endParaRPr lang="en-US" baseline="0" dirty="0" smtClean="0"/>
          </a:p>
          <a:p>
            <a:r>
              <a:rPr lang="en-US" baseline="0" dirty="0" smtClean="0"/>
              <a:t>This webinar is recorded as requested by your organizers </a:t>
            </a:r>
            <a:r>
              <a:rPr lang="en-US" b="1" u="sng" baseline="0" dirty="0" smtClean="0"/>
              <a:t>Person-A And Person-B</a:t>
            </a:r>
            <a:r>
              <a:rPr lang="en-US" baseline="0" dirty="0" smtClean="0"/>
              <a:t>.  So the record button is being pushed right now.</a:t>
            </a:r>
            <a:endParaRPr lang="en-US" dirty="0" smtClean="0"/>
          </a:p>
          <a:p>
            <a:endParaRPr lang="en-US" dirty="0" smtClean="0"/>
          </a:p>
          <a:p>
            <a:r>
              <a:rPr lang="en-US" dirty="0" smtClean="0"/>
              <a:t>How</a:t>
            </a:r>
            <a:r>
              <a:rPr lang="en-US" baseline="0" dirty="0" smtClean="0"/>
              <a:t> many are familiar with the Tao </a:t>
            </a:r>
            <a:r>
              <a:rPr lang="en-US" baseline="0" dirty="0" err="1" smtClean="0"/>
              <a:t>Te</a:t>
            </a:r>
            <a:r>
              <a:rPr lang="en-US" baseline="0" dirty="0" smtClean="0"/>
              <a:t> </a:t>
            </a:r>
            <a:r>
              <a:rPr lang="en-US" baseline="0" dirty="0" err="1" smtClean="0"/>
              <a:t>Ching</a:t>
            </a:r>
            <a:r>
              <a:rPr lang="en-US" baseline="0" dirty="0" smtClean="0"/>
              <a:t> which was written by Lao </a:t>
            </a:r>
            <a:r>
              <a:rPr lang="en-US" baseline="0" dirty="0" err="1" smtClean="0"/>
              <a:t>Tze</a:t>
            </a:r>
            <a:r>
              <a:rPr lang="en-US" baseline="0" dirty="0" smtClean="0"/>
              <a:t>?  </a:t>
            </a:r>
            <a:r>
              <a:rPr lang="en-US" b="1" u="sng" baseline="0" dirty="0" smtClean="0"/>
              <a:t>Kindly click on the control panel to raise your hand.</a:t>
            </a:r>
          </a:p>
          <a:p>
            <a:endParaRPr lang="en-US" baseline="0" dirty="0" smtClean="0"/>
          </a:p>
          <a:p>
            <a:r>
              <a:rPr lang="en-US" baseline="0" dirty="0" smtClean="0"/>
              <a:t>So Can we have a </a:t>
            </a:r>
            <a:r>
              <a:rPr lang="en-US" b="1" u="sng" baseline="0" dirty="0" smtClean="0">
                <a:solidFill>
                  <a:srgbClr val="FF0000"/>
                </a:solidFill>
              </a:rPr>
              <a:t>show of hands</a:t>
            </a:r>
            <a:r>
              <a:rPr lang="en-US" baseline="0" dirty="0" smtClean="0"/>
              <a:t> of the people who have heard of the Tao by Lao </a:t>
            </a:r>
            <a:r>
              <a:rPr lang="en-US" baseline="0" dirty="0" err="1" smtClean="0"/>
              <a:t>Tze</a:t>
            </a:r>
            <a:r>
              <a:rPr lang="en-US" baseline="0" dirty="0" smtClean="0"/>
              <a:t>?  (look into the attendees sub-panel</a:t>
            </a:r>
          </a:p>
          <a:p>
            <a:endParaRPr lang="en-US" baseline="0" dirty="0" smtClean="0"/>
          </a:p>
          <a:p>
            <a:r>
              <a:rPr lang="en-US" baseline="0" dirty="0" smtClean="0"/>
              <a:t>Turn on the light for the </a:t>
            </a:r>
            <a:r>
              <a:rPr lang="en-US" b="1" u="sng" baseline="0" dirty="0" smtClean="0"/>
              <a:t>webcam and make sure webcam </a:t>
            </a:r>
            <a:r>
              <a:rPr lang="en-US" baseline="0" dirty="0" smtClean="0"/>
              <a:t>is available.</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a:t>
            </a:fld>
            <a:endParaRPr lang="en-US"/>
          </a:p>
        </p:txBody>
      </p:sp>
    </p:spTree>
    <p:extLst>
      <p:ext uri="{BB962C8B-B14F-4D97-AF65-F5344CB8AC3E}">
        <p14:creationId xmlns:p14="http://schemas.microsoft.com/office/powerpoint/2010/main" xmlns="" val="3705227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human identity is like our physical balance.  The body needs to balance</a:t>
            </a:r>
            <a:r>
              <a:rPr lang="en-US" baseline="0" dirty="0" smtClean="0"/>
              <a:t> on the feet, or to sit on a chair, or to lean against a wall.  Similarly, the human identity is constantly shifting and goes out of balance just as readily.  We can shift from being fearful to being courageous.  What happens when the fear is gone?  When the fear is gone, courage also vanishes.  That’s why s</a:t>
            </a:r>
            <a:r>
              <a:rPr lang="en-US" dirty="0" smtClean="0"/>
              <a:t>ome people say being neutral is a more powerful state than being courageous.  Let’s look into the Tao of nature.  Look at how the leaves and the roots grow.</a:t>
            </a:r>
            <a:r>
              <a:rPr lang="en-US" baseline="0" dirty="0" smtClean="0"/>
              <a:t>  There is neither fear nor hope.  The leaves and roots of plants are obstacle-agnostic.  When a leave or root hits an obstacles, they don’t get angry and hit the bottles, they just keep on EXTENDING forward in the direction of either Sun or water which give life.  We can think of the leaves and the roots to be single-mindedly focused on seeking life.</a:t>
            </a:r>
          </a:p>
          <a:p>
            <a:endParaRPr lang="en-US" baseline="0" dirty="0" smtClean="0"/>
          </a:p>
          <a:p>
            <a:r>
              <a:rPr lang="en-US" baseline="0" dirty="0" smtClean="0"/>
              <a:t>The </a:t>
            </a:r>
            <a:r>
              <a:rPr lang="en-US" b="1" u="sng" baseline="0" dirty="0" smtClean="0"/>
              <a:t>antidote to being shifted </a:t>
            </a:r>
            <a:r>
              <a:rPr lang="en-US" baseline="0" dirty="0" smtClean="0"/>
              <a:t>per John Wooden is to “do your best” which is how coach John Wooden defines Success thru Peace of mind.  If you focus on doing your best rather than focused on how you are doing relative to others, you stay in unity rather than duality.  Another technique to not escalate a fight is to observe and notice what is going on without passing judgments/</a:t>
            </a:r>
            <a:r>
              <a:rPr lang="en-US" b="1" u="sng" baseline="0" dirty="0" smtClean="0"/>
              <a:t>awareness</a:t>
            </a:r>
            <a:r>
              <a:rPr lang="en-US" baseline="0" dirty="0" smtClean="0"/>
              <a:t>.  And Yet another way is to focus on  relaxing.  The point is no matter how fast the mind is, it can only focus on one thing at a time.  So if you actively focus on relaxing, your mind is tied up in </a:t>
            </a:r>
            <a:r>
              <a:rPr lang="en-US" baseline="0" dirty="0" err="1" smtClean="0"/>
              <a:t>focuse</a:t>
            </a:r>
            <a:r>
              <a:rPr lang="en-US" baseline="0" dirty="0" smtClean="0"/>
              <a:t> on being relaxed and if the mind if tied up, it has no time to monkey around by creating habitual thoughts or random thoughts which then trigger habitual emotions or random emotions.  When you are in a conflict, you can focus on relaxing to avoid being shifted.  At the same time avoid saying or doing things to shift others into over-drive or reverse.  Words have the power to create or to destroy.  Even more powerful is silence.  People love nature and go hiking in the woods because the tress are not constantly talking and offering up opinions.  Silence or just to listen to someone’s story is one of the most powerful tool.  To be mindful of the shifting identity principle during a conflicted situation allows you to remain neutral and if you have the skills to validate others thru Talking Stick Listening, you can actually restore peace in the other person and shift them back into neutral or closer to it where a semblance of peace begins to return.</a:t>
            </a:r>
          </a:p>
          <a:p>
            <a:endParaRPr lang="en-US" baseline="0" dirty="0" smtClean="0"/>
          </a:p>
          <a:p>
            <a:r>
              <a:rPr lang="en-US" baseline="0" dirty="0" smtClean="0"/>
              <a:t>- If you are truly humble, you would not be proud if people were to praise you and you would not be discouraged, if people were to criticize you.</a:t>
            </a:r>
          </a:p>
          <a:p>
            <a:endParaRPr lang="en-US" baseline="0" dirty="0" smtClean="0"/>
          </a:p>
          <a:p>
            <a:r>
              <a:rPr lang="en-US" baseline="0" dirty="0" smtClean="0"/>
              <a:t>Antidote to being tit-for-tat is to assume others are </a:t>
            </a:r>
            <a:r>
              <a:rPr lang="en-US" b="1" u="sng" baseline="0" dirty="0" smtClean="0"/>
              <a:t>doing their best</a:t>
            </a:r>
            <a:r>
              <a:rPr lang="en-US" baseline="0" dirty="0" smtClean="0"/>
              <a:t> and they have/had the </a:t>
            </a:r>
            <a:r>
              <a:rPr lang="en-US" b="1" u="sng" baseline="0" dirty="0" smtClean="0"/>
              <a:t>best intentions</a:t>
            </a:r>
            <a:r>
              <a:rPr lang="en-US" baseline="0" dirty="0" smtClean="0"/>
              <a:t>.  Have the </a:t>
            </a:r>
            <a:r>
              <a:rPr lang="en-US" b="1" u="sng" baseline="0" dirty="0" smtClean="0"/>
              <a:t>pride</a:t>
            </a:r>
            <a:r>
              <a:rPr lang="en-US" baseline="0" dirty="0" smtClean="0"/>
              <a:t> of knowing that you are </a:t>
            </a:r>
            <a:r>
              <a:rPr lang="en-US" b="1" u="sng" baseline="0" dirty="0" smtClean="0"/>
              <a:t>self-mastered, self-determined, and self-reliant</a:t>
            </a:r>
            <a:r>
              <a:rPr lang="en-US" baseline="0" dirty="0" smtClean="0"/>
              <a:t>.  Sometimes people we like the least have the most power over us.  Why?  Because we want to control them.  Let’s look at the anatomy of trying to </a:t>
            </a:r>
            <a:r>
              <a:rPr lang="en-US" b="1" u="sng" baseline="0" dirty="0" smtClean="0"/>
              <a:t>control other </a:t>
            </a:r>
            <a:r>
              <a:rPr lang="en-US" baseline="0" dirty="0" smtClean="0"/>
              <a:t>people.  It is actually a fallacy.  The more we try to control other people’s behavior, the more these people control us.  Every time they don’t behave the way I think they should, we get upset which really means that they are controlling us with their behavior.  The antidote is to look for unity such as a personal vision, self-selected intention, or personal mission that is to assume everyone has their best intention or to acquire certain expertise at home or at work.  We can say no to tit-for-tat which is really letting the other person dictate how we should behave.  We are being infected by the other person’s energy and intentions as we interpret their behavior through speculation.  Human nature has a knee-jerk response to perceived insults and injuries in self-preservation motivated fight-or-flight.  How about we take control of our thoughts and emotional state and not let other us play us like yo-yos.  How about a little de-programming and re-programming.  Since it is a principle that any thought that you repeatedly think becomes a belief, and  over time a lot of the repeated thoughts have been forgotten by the conscious mind and the subconscious mind has this belief ingrained as an automatic response.  I believed people were out to manipulate me and control me so I projected that and had automatic reactions towards others whenever my “Don’t Slight Me” radar detected perceived slights.  It was a self-fulfilling prophecy where someone with no intention of slighting me ended up being offended by my accusations and then felt slight towards me.  Talk about creating slight when there is none.  There on the other hand, even if someone slights you explicitly and overtly, you can still rise above it by assuming that is the best they can do and they mean well.  The key is not to reason thru other people’s behavior because interpreting human behavior and decipher human intention are untenable tasks as well as ungraspable. It is a complete waste of time to read the tea leaves.  It is best to focus on our personal goals and agenda rather than trying to figure why someone did something.  The above sentence is a thought and if this thought is repeated long enough, it becomes a belief.  Once something is a belief, then a person becomes predisposed and has a conditioned response to that situation.  This is an active tool that we can use to deprogram and reprogram ourselves to when people are distressed, they will actually experience us as a thin slice of cool watermelon in a hot summer afternoon!  It takes more than not retaliating to become a thin slice of cold sweet watermelon on a hot summer day but it is a key characteristic of being a soothing, calming, and comforting presence.  The need to retaliate basically says you are not being your best and that you surrender any ideal you have because of someone that you are not liking very much at the moment.  By keeping score, you shrink your own happiness by experiencing the anger from others and the anger you feel inside.</a:t>
            </a:r>
          </a:p>
          <a:p>
            <a:r>
              <a:rPr lang="en-US" baseline="0" dirty="0" smtClean="0"/>
              <a:t>With the </a:t>
            </a:r>
            <a:r>
              <a:rPr lang="en-US" b="1" u="sng" baseline="0" dirty="0" smtClean="0"/>
              <a:t>logistics manager</a:t>
            </a:r>
            <a:r>
              <a:rPr lang="en-US" baseline="0" dirty="0" smtClean="0"/>
              <a:t>, my assumption was that his existential skills or life skills of setting and defending boundaries needs to be improved because his actions were not effective in resolving the inter-organizational issues.  He tried to force me to go work with the senior logistics manager in another division but it was not very well executed.  I decided to act as if nothing ever happened and sure enough he continued to go out of his way to be helpful to me.  </a:t>
            </a:r>
            <a:r>
              <a:rPr lang="en-US" b="1" u="sng" baseline="0" dirty="0" smtClean="0"/>
              <a:t>It is also a principle to assume the best because that assumption is the most empowering to me personally with minimal loss of power.</a:t>
            </a:r>
          </a:p>
          <a:p>
            <a:r>
              <a:rPr lang="en-US" b="1" u="sng" baseline="0" dirty="0" smtClean="0">
                <a:solidFill>
                  <a:srgbClr val="FF0000"/>
                </a:solidFill>
              </a:rPr>
              <a:t>Antidote</a:t>
            </a:r>
            <a:r>
              <a:rPr lang="en-US" baseline="0" dirty="0" smtClean="0"/>
              <a:t> for </a:t>
            </a:r>
            <a:r>
              <a:rPr lang="en-US" b="1" u="sng" baseline="0" dirty="0" smtClean="0">
                <a:solidFill>
                  <a:srgbClr val="FF0000"/>
                </a:solidFill>
              </a:rPr>
              <a:t>the chattering mind</a:t>
            </a:r>
            <a:r>
              <a:rPr lang="en-US" baseline="0" dirty="0" smtClean="0"/>
              <a:t>: Your mind is the best story teller in the tower of </a:t>
            </a:r>
            <a:r>
              <a:rPr lang="en-US" baseline="0" dirty="0" err="1" smtClean="0"/>
              <a:t>Bable</a:t>
            </a:r>
            <a:r>
              <a:rPr lang="en-US" baseline="0" dirty="0" smtClean="0"/>
              <a:t>.  The chattering mind combines crazy thoughts with crazy emotions.  It’s like me looking at someone else’s food and salivate which is clearly inappropriate because the food is not mine.  To de-escalate conflict, the best thing to do is to be extremely aware and focus the mind to observe rather than to get carried away with the random reactive emotional thoughts like the leaves being swept away in the autumn gale.  Going back to the quality of a slice of sweet watermelon on a hot day, the coolness of the watermelon is generated from within without taking on the heat of the sun or the harshness of the ground.  To stay spacious and magnanimous, the mind needs to be spacious and non-aggressive with minimal turbulence.  People say when you put fire to paper, the paper burns.  If you pour water on fire, the fire goes out.  If you put water in the pot, you can use fire to vaporize the water and if the fire is hot enough, it can melt the pot.  So give space to the fire and the fire will burn itself out.  To train the mind to be spacious like giving cows a huge pasture to roam around </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11</a:t>
            </a:fld>
            <a:endParaRPr lang="en-US"/>
          </a:p>
        </p:txBody>
      </p:sp>
    </p:spTree>
    <p:extLst>
      <p:ext uri="{BB962C8B-B14F-4D97-AF65-F5344CB8AC3E}">
        <p14:creationId xmlns:p14="http://schemas.microsoft.com/office/powerpoint/2010/main" xmlns="" val="2496416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My</a:t>
            </a:r>
            <a:r>
              <a:rPr lang="en-US" baseline="0" dirty="0" smtClean="0"/>
              <a:t> reactions, the reaction of the global logistics manager, the reaction of the solutions architect, or the reaction of the senior manager who refused to participate in the process improvement efforts.. Are all conditioned responses…  So called pre-disposition which means it is not </a:t>
            </a:r>
            <a:r>
              <a:rPr lang="en-US" b="1" u="sng" baseline="0" dirty="0" smtClean="0"/>
              <a:t>PERSONAL</a:t>
            </a:r>
            <a:r>
              <a:rPr lang="en-US" baseline="0" dirty="0" smtClean="0"/>
              <a:t>. I should not take their conditioned responses </a:t>
            </a:r>
            <a:r>
              <a:rPr lang="en-US" b="1" u="sng" baseline="0" dirty="0" smtClean="0"/>
              <a:t>PERSONALLY </a:t>
            </a:r>
            <a:r>
              <a:rPr lang="en-US" baseline="0" dirty="0" smtClean="0"/>
              <a:t>(-;</a:t>
            </a:r>
            <a:endParaRPr lang="en-US" dirty="0" smtClean="0"/>
          </a:p>
          <a:p>
            <a:endParaRPr lang="en-US" dirty="0" smtClean="0"/>
          </a:p>
          <a:p>
            <a:r>
              <a:rPr lang="en-US" dirty="0" smtClean="0"/>
              <a:t>The human trait of Predisposition is what creates unpredictability.  Once two CTOs were having</a:t>
            </a:r>
            <a:r>
              <a:rPr lang="en-US" baseline="0" dirty="0" smtClean="0"/>
              <a:t> some disagreements and I tried to mediate and it blew up where they used what I said to attack one another.  I worked on this project and the entire team paid a heavy price with me leading the charge but I felt victimized afterwards and left the team.  I invested a lot to see the team thru and I had a bad reaction when I felt the senior manager expected me to continue the grind for their aggrandizement.  That was a conditioned response which just swept me away.</a:t>
            </a:r>
            <a:endParaRPr lang="en-US" dirty="0" smtClean="0"/>
          </a:p>
          <a:p>
            <a:endParaRPr lang="en-US" dirty="0" smtClean="0"/>
          </a:p>
          <a:p>
            <a:r>
              <a:rPr lang="en-US" dirty="0" smtClean="0"/>
              <a:t>Personally, I try to remove as many buttons as possible.  Sometimes I am shocked at the intensity of my own reactions when I am provoked.</a:t>
            </a:r>
            <a:r>
              <a:rPr lang="en-US" baseline="0" dirty="0" smtClean="0"/>
              <a:t>  It is very dangerous to have my button pushed especially when I deal with my spouse and daughter.  After some of these exchanges, I would spend time to visualize a different response and action than what I actually had.  My daughter refused to go to school one day and it </a:t>
            </a:r>
            <a:r>
              <a:rPr lang="en-US" baseline="0" dirty="0" err="1" smtClean="0"/>
              <a:t>srated</a:t>
            </a:r>
            <a:r>
              <a:rPr lang="en-US" baseline="0" dirty="0" smtClean="0"/>
              <a:t> from 6:30 am until 7:40 </a:t>
            </a:r>
            <a:r>
              <a:rPr lang="en-US" baseline="0" dirty="0" err="1" smtClean="0"/>
              <a:t>am..finally</a:t>
            </a:r>
            <a:r>
              <a:rPr lang="en-US" baseline="0" dirty="0" smtClean="0"/>
              <a:t>…</a:t>
            </a:r>
            <a:endParaRPr lang="en-US" dirty="0" smtClean="0"/>
          </a:p>
          <a:p>
            <a:endParaRPr lang="en-US" dirty="0" smtClean="0"/>
          </a:p>
          <a:p>
            <a:r>
              <a:rPr lang="en-US" dirty="0" smtClean="0"/>
              <a:t>By controlling</a:t>
            </a:r>
            <a:r>
              <a:rPr lang="en-US" baseline="0" dirty="0" smtClean="0"/>
              <a:t> and steering clear of the human foibles, we do not add to the intensity of the conflict.  By working with other people’s filters, understanding their blind spots and their Creator’s Complex, as well as their tendency of tit-for-tat, you would navigate in such a way so as to not aggravate the situation.  For example, if someone is stuck on their personal filters, you would empathize with that and you could validate and affirm their filters by using the Talking Stick Listening technique. You can hear their sense of certainty and righteousness in their Creator’s Complex and you would acknowledge that by showing that you understand they are entitled to their opinions and not to negate that by saying something like, I see your point.  How about this?</a:t>
            </a:r>
          </a:p>
          <a:p>
            <a:endParaRPr lang="en-US" baseline="0" dirty="0" smtClean="0"/>
          </a:p>
          <a:p>
            <a:r>
              <a:rPr lang="en-US" baseline="0" dirty="0" smtClean="0"/>
              <a:t>- After sizing up this CEO’s incredible good disposition, I took the liberty and said that “I know you have great intentions when you make these promises but when there is no follow-thru, it looks like lying…</a:t>
            </a:r>
          </a:p>
          <a:p>
            <a:endParaRPr lang="en-US" baseline="0" dirty="0" smtClean="0"/>
          </a:p>
          <a:p>
            <a:r>
              <a:rPr lang="en-US" baseline="0" dirty="0" smtClean="0"/>
              <a:t>One way to defuse a difficult situation is to use the dangerous technique of </a:t>
            </a:r>
            <a:r>
              <a:rPr lang="en-US" b="1" u="sng" baseline="0" dirty="0" smtClean="0"/>
              <a:t>mirror-reflecting</a:t>
            </a:r>
            <a:r>
              <a:rPr lang="en-US" b="0" u="none" baseline="0" dirty="0" smtClean="0"/>
              <a:t> which is less risky to you if you are the boss like when Jack </a:t>
            </a:r>
            <a:r>
              <a:rPr lang="en-US" b="0" u="none" baseline="0" dirty="0" err="1" smtClean="0"/>
              <a:t>Welche</a:t>
            </a:r>
            <a:r>
              <a:rPr lang="en-US" b="0" u="none" baseline="0" dirty="0" smtClean="0"/>
              <a:t> was a new CEO at GE, he visited a subsidiary and Jack </a:t>
            </a:r>
            <a:r>
              <a:rPr lang="en-US" b="0" u="none" baseline="0" dirty="0" err="1" smtClean="0"/>
              <a:t>Welche</a:t>
            </a:r>
            <a:r>
              <a:rPr lang="en-US" b="0" u="none" baseline="0" dirty="0" smtClean="0"/>
              <a:t> told the managers who met him at a party that they were mainly concerned with face time with the CEO.  He questioned if they were dedicated to their employees.</a:t>
            </a:r>
            <a:endParaRPr lang="en-US" b="0" u="none"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12</a:t>
            </a:fld>
            <a:endParaRPr lang="en-US"/>
          </a:p>
        </p:txBody>
      </p:sp>
    </p:spTree>
    <p:extLst>
      <p:ext uri="{BB962C8B-B14F-4D97-AF65-F5344CB8AC3E}">
        <p14:creationId xmlns:p14="http://schemas.microsoft.com/office/powerpoint/2010/main" xmlns="" val="4058660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baseline="0" dirty="0" smtClean="0"/>
              <a:t>Since all conflicts begin intrapersonal or internally and conflict continues internally or intra-personally.  When you ask “why am I fighting?” and  decide not to engage in the conflict any longer, then you are no longer conflicted.  Calm and inner peace returns to your psyche and being, even though strife continues around you.  You can be at peace in a conflicted situation.</a:t>
            </a:r>
          </a:p>
          <a:p>
            <a:pPr marL="228600" indent="-228600">
              <a:buFont typeface="+mj-lt"/>
              <a:buAutoNum type="arabicPeriod"/>
            </a:pPr>
            <a:r>
              <a:rPr lang="en-US" baseline="0" dirty="0" smtClean="0"/>
              <a:t>Since all conflicts start internally, it is important to be aware of the energy vibration we create in our mind.  Emotions come from thoughts so if we control our thoughts then we control our emotions.  A major step towards self-determination, self-mastery, and self-control.  So whatever filters you use to view the world and being so convinced that you are right, you would repeatedly think those thoughts until you create beliefs and faith in those thoughts where you begin to create your predisposition and program your automatic responses.  Being aware of the connection between thoughts and emotions and your predominant energy vibration, you can </a:t>
            </a:r>
            <a:r>
              <a:rPr lang="en-US" baseline="0" dirty="0" err="1" smtClean="0"/>
              <a:t>concisously</a:t>
            </a:r>
            <a:r>
              <a:rPr lang="en-US" baseline="0" dirty="0" smtClean="0"/>
              <a:t> choose thoughts which empower you and make you feel more at ease and at peace.</a:t>
            </a:r>
          </a:p>
          <a:p>
            <a:pPr marL="228600" indent="-228600">
              <a:buFont typeface="+mj-lt"/>
              <a:buAutoNum type="arabicPeriod"/>
            </a:pPr>
            <a:r>
              <a:rPr lang="en-US" baseline="0" dirty="0" smtClean="0"/>
              <a:t>Throughout my day my predominant energy goes from </a:t>
            </a:r>
            <a:r>
              <a:rPr lang="en-US" b="1" u="sng" baseline="0" dirty="0" smtClean="0"/>
              <a:t>fear, to anger, to desire </a:t>
            </a:r>
            <a:r>
              <a:rPr lang="en-US" baseline="0" dirty="0" smtClean="0"/>
              <a:t>when my mind is in charge.  When I am mindful I consciously focus on </a:t>
            </a:r>
            <a:r>
              <a:rPr lang="en-US" b="1" u="sng" baseline="0" dirty="0" smtClean="0"/>
              <a:t>reason, acceptance and neutrality</a:t>
            </a:r>
            <a:r>
              <a:rPr lang="en-US" baseline="0" dirty="0" smtClean="0"/>
              <a:t>.  Neutrality is when people say “it is what it is”.  You can call it good or you can call it bad.  It is what it is.  Notice that neutrality is higher than courage.  Is that true and if so, why is it true?  </a:t>
            </a:r>
          </a:p>
          <a:p>
            <a:pPr marL="685800" lvl="1" indent="-228600">
              <a:buFont typeface="+mj-lt"/>
              <a:buAutoNum type="alphaLcPeriod"/>
            </a:pPr>
            <a:r>
              <a:rPr lang="en-US" baseline="0" dirty="0" smtClean="0"/>
              <a:t>Courage is an action that is a reaction to fear.  Depends on how you express your courage, for each action of courage, an equal and opposite reaction is created.  Courage is reactive in that it is to overcome something and when courage is expressed in an immature manner, courage could come off unruly and barbaric.  In other word, courage needs to lean on something to exist.  Any time, you lean on something, your balance depends on it and you can lost momentum or balance either when the enemy that instigated the fear is gone or when your courageous action has created counterforces that stops you.  Neutrality is more self-generated and it does not tip over or run out of steam.  For example, a personal mission statement of “advance human consciousness and reduce human suffering” can propel a person to take on the tasks to heal, strengthen, and grow an individual or an organization.  Such principle or will exhaust itself only when human consciousness needs no more advancing and that the human suffering has ceased.  Both counts are impossible because ach new generation must relearn the truths to personalize the principles.</a:t>
            </a:r>
          </a:p>
          <a:p>
            <a:pPr marL="685800" lvl="1" indent="-228600">
              <a:buFont typeface="+mj-lt"/>
              <a:buAutoNum type="alphaLcPeriod"/>
            </a:pPr>
            <a:r>
              <a:rPr lang="en-US" baseline="0" dirty="0" smtClean="0"/>
              <a:t>Are these emotions external or intrinsic? All of these energy level are internally generated and cultivated.  An angry person tends to react angrily towards all things.  For example, when a person is tired and hungry, they tend to be crabbier.</a:t>
            </a:r>
          </a:p>
          <a:p>
            <a:pPr marL="228600" lvl="0" indent="-228600">
              <a:buFont typeface="+mj-lt"/>
              <a:buAutoNum type="arabicPeriod"/>
            </a:pPr>
            <a:r>
              <a:rPr lang="en-US" baseline="0" dirty="0" smtClean="0"/>
              <a:t>The emanating source of these energy vibrations come from your </a:t>
            </a:r>
            <a:r>
              <a:rPr lang="en-US" b="1" u="sng" baseline="0" dirty="0" smtClean="0">
                <a:solidFill>
                  <a:srgbClr val="FF0000"/>
                </a:solidFill>
              </a:rPr>
              <a:t>core beliefs and core wounds</a:t>
            </a:r>
            <a:r>
              <a:rPr lang="en-US" baseline="0" dirty="0" smtClean="0"/>
              <a:t>.  It is absolutely crucial and essentials to de-program and re-program the core beliefs and at the same time or even before then, you would heal your core wounds because those automatic reactions would be triggered in your daily life and that the core beliefs filters limit you which can cause a lot of stress within your head.  All afflictive emotions are internal by nature.</a:t>
            </a:r>
          </a:p>
          <a:p>
            <a:pPr marL="228600" lvl="0" indent="-228600">
              <a:buFont typeface="+mj-lt"/>
              <a:buAutoNum type="arabicPeriod"/>
            </a:pPr>
            <a:r>
              <a:rPr lang="en-US" baseline="0" dirty="0" smtClean="0"/>
              <a:t>The Map of Consciousness is useful in that angry people tend to respond angrily so be extra cautious.  Also, I look at my predominant emotions which arise from my core beliefs.  I saw that when I woke up in the morning I felt fear about what I need to do for my projects.  Then throughout the day I would feel anger and desire.  This is where things like yoga or visualization help.  I would learn to focus the chattering mind on one thing and then after the Yoga class, I would continue to be aware of my breathing and remain relaxed.  This is where I can get to reason, acceptance, or neutrality.  To be aware and to take the high road has been helpful to me.  To get to joy, that is a different story, Alice </a:t>
            </a:r>
            <a:r>
              <a:rPr lang="en-US" baseline="0" dirty="0" err="1" smtClean="0"/>
              <a:t>Sommer</a:t>
            </a:r>
            <a:r>
              <a:rPr lang="en-US" baseline="0" dirty="0" smtClean="0"/>
              <a:t> Hertz, the 108 year old survivor of the concentration camp survivor seems to be joyous and my personal guess is that her calmness and peace probably flow more from her 4 hours of daily piano practice than from her attitude.  It’s like you don’t get strong arms by </a:t>
            </a:r>
            <a:r>
              <a:rPr lang="en-US" baseline="0" dirty="0" err="1" smtClean="0"/>
              <a:t>htinking</a:t>
            </a:r>
            <a:r>
              <a:rPr lang="en-US" baseline="0" dirty="0" smtClean="0"/>
              <a:t> about doing push-ups, you need to actually do push-ups.  When the mind is focused for long periods of time on </a:t>
            </a:r>
            <a:r>
              <a:rPr lang="en-US" baseline="0" dirty="0" err="1" smtClean="0"/>
              <a:t>positve</a:t>
            </a:r>
            <a:r>
              <a:rPr lang="en-US" baseline="0" dirty="0" smtClean="0"/>
              <a:t> energy, then the mind takes on that vibration and </a:t>
            </a:r>
            <a:r>
              <a:rPr lang="en-US" baseline="0" dirty="0" err="1" smtClean="0"/>
              <a:t>unplagued</a:t>
            </a:r>
            <a:r>
              <a:rPr lang="en-US" baseline="0" dirty="0" smtClean="0"/>
              <a:t> by all the projections, </a:t>
            </a:r>
            <a:r>
              <a:rPr lang="en-US" baseline="0" dirty="0" err="1" smtClean="0"/>
              <a:t>fear,a</a:t>
            </a:r>
            <a:r>
              <a:rPr lang="en-US" baseline="0" dirty="0" smtClean="0"/>
              <a:t> </a:t>
            </a:r>
            <a:r>
              <a:rPr lang="en-US" baseline="0" dirty="0" err="1" smtClean="0"/>
              <a:t>nd</a:t>
            </a:r>
            <a:r>
              <a:rPr lang="en-US" baseline="0" dirty="0" smtClean="0"/>
              <a:t> other garbage that flow in and out of your mind.</a:t>
            </a:r>
          </a:p>
          <a:p>
            <a:pPr marL="685800" lvl="1" indent="-228600">
              <a:buFont typeface="+mj-lt"/>
              <a:buAutoNum type="alphaLcPeriod"/>
            </a:pPr>
            <a:endParaRPr lang="en-US" baseline="0" dirty="0" smtClean="0"/>
          </a:p>
          <a:p>
            <a:pPr marL="228600" indent="-228600">
              <a:buFont typeface="+mj-lt"/>
              <a:buAutoNum type="arabicPeriod"/>
            </a:pPr>
            <a:endParaRPr lang="en-US" baseline="0" dirty="0" smtClean="0"/>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13</a:t>
            </a:fld>
            <a:endParaRPr lang="en-US"/>
          </a:p>
        </p:txBody>
      </p:sp>
    </p:spTree>
    <p:extLst>
      <p:ext uri="{BB962C8B-B14F-4D97-AF65-F5344CB8AC3E}">
        <p14:creationId xmlns:p14="http://schemas.microsoft.com/office/powerpoint/2010/main" xmlns="" val="3603718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Now,</a:t>
            </a:r>
            <a:r>
              <a:rPr lang="en-US" baseline="0" dirty="0" smtClean="0"/>
              <a:t> let’s put the six human traits into application </a:t>
            </a:r>
            <a:r>
              <a:rPr lang="en-US" baseline="0" dirty="0" err="1" smtClean="0"/>
              <a:t>nad</a:t>
            </a:r>
            <a:r>
              <a:rPr lang="en-US" baseline="0" dirty="0" smtClean="0"/>
              <a:t> put it together to describe how to handle conflicts.</a:t>
            </a:r>
            <a:endParaRPr lang="en-US" dirty="0" smtClean="0"/>
          </a:p>
          <a:p>
            <a:r>
              <a:rPr lang="en-US" dirty="0" smtClean="0"/>
              <a:t>-In a conflict, you can see everyone else thru your personal filters and interpretations.</a:t>
            </a:r>
            <a:r>
              <a:rPr lang="en-US" baseline="0" dirty="0" smtClean="0"/>
              <a:t>  You can see everything except how others are processing you and how your presence and behavior are impacting the situation.</a:t>
            </a:r>
            <a:endParaRPr lang="en-US" dirty="0" smtClean="0"/>
          </a:p>
          <a:p>
            <a:endParaRPr lang="en-US" dirty="0" smtClean="0"/>
          </a:p>
          <a:p>
            <a:pPr lvl="0"/>
            <a:r>
              <a:rPr lang="en-US" dirty="0" smtClean="0"/>
              <a:t>- It is not easy to see that my personal filter,</a:t>
            </a:r>
            <a:r>
              <a:rPr lang="en-US" baseline="0" dirty="0" smtClean="0"/>
              <a:t> let alone seeing that it </a:t>
            </a:r>
            <a:r>
              <a:rPr lang="en-US" dirty="0" smtClean="0"/>
              <a:t>is wrong</a:t>
            </a:r>
            <a:r>
              <a:rPr lang="en-US" baseline="0" dirty="0" smtClean="0"/>
              <a:t> and to admit that my filter was wrong even afterwards is difficult in some cases.  IN some cases, I don’t think I was quite right but even after 2 decades, I am having a hard time seeing or admitting that I was wrong.  For example, w</a:t>
            </a:r>
            <a:r>
              <a:rPr lang="en-US" dirty="0" smtClean="0"/>
              <a:t>hen my brother got in trouble with the law and ended up in and out of prison for about 20 years, I never went to see him I the name of holding himself accountable for choosing</a:t>
            </a:r>
            <a:r>
              <a:rPr lang="en-US" baseline="0" dirty="0" smtClean="0"/>
              <a:t> to use heroine. In all aspects, I should have gone to see him but I did not and even when I think about it now, I am not sure if I could take me to a different filter….</a:t>
            </a:r>
            <a:endParaRPr lang="en-US" dirty="0" smtClean="0"/>
          </a:p>
          <a:p>
            <a:pPr lvl="1"/>
            <a:r>
              <a:rPr lang="en-US" dirty="0" smtClean="0"/>
              <a:t>- As a volunteer at the LA</a:t>
            </a:r>
            <a:r>
              <a:rPr lang="en-US" baseline="0" dirty="0" smtClean="0"/>
              <a:t> chapter of PMI, I routinely refused to get hardcopy certificates for the volunteers on my team because most of the team members do not attend the dinner meetings.  So one year, I asked if anyone was interested in having a paper copy of the volunteer recognition certificate and no one replied so I opted the entire team out.  Then this volunteer happened to show up…</a:t>
            </a:r>
            <a:endParaRPr lang="en-US" dirty="0" smtClean="0"/>
          </a:p>
          <a:p>
            <a:r>
              <a:rPr lang="en-US" dirty="0" smtClean="0"/>
              <a:t>- Once I was a volunteer</a:t>
            </a:r>
            <a:r>
              <a:rPr lang="en-US" baseline="0" dirty="0" smtClean="0"/>
              <a:t> with  an organization and the moderator would need to sit there in front of the room advancing the slides for the presenters rather than using a clicker.  So I suggested a few times for the moderator to obtain a clicker and finally I brought my own clicker and installed it for the presenters of the evening.  The moderator came around and took out the clicker adapter from the USB port and proceeded to </a:t>
            </a:r>
            <a:r>
              <a:rPr lang="en-US" b="1" u="sng" baseline="0" dirty="0" smtClean="0"/>
              <a:t>advance the slides manually</a:t>
            </a:r>
            <a:r>
              <a:rPr lang="en-US" baseline="0" dirty="0" smtClean="0"/>
              <a:t>.  That’s when I realized that the moderator enjoyed being in front of the room advancing the slide which was the real reason for not having a clicker.  Once I saw that, I was glad that he enjoyed that task and wanted to do it.</a:t>
            </a:r>
            <a:endParaRPr lang="en-US" dirty="0" smtClean="0"/>
          </a:p>
          <a:p>
            <a:pPr marL="171450" indent="-171450">
              <a:buFontTx/>
              <a:buChar char="-"/>
            </a:pPr>
            <a:r>
              <a:rPr lang="en-US" dirty="0" smtClean="0"/>
              <a:t>Last bullet: Here is a joke about knowing yourself:  Two cows are standing in the pasture</a:t>
            </a:r>
            <a:r>
              <a:rPr lang="en-US" baseline="0" dirty="0" smtClean="0"/>
              <a:t> and one says to the other, what do you think about this mad cow disease?  The other cow responds, what do I care?  I am a helicopter.</a:t>
            </a:r>
          </a:p>
          <a:p>
            <a:pPr marL="171450" indent="-171450">
              <a:buFontTx/>
              <a:buChar char="-"/>
            </a:pPr>
            <a:r>
              <a:rPr lang="en-US" baseline="0" dirty="0" smtClean="0"/>
              <a:t>- When you are mediating for people who are in conflict, you can point out all the prevailing paradigms to remove as many blind spots as possible.  For example, this solutions architect requested the US expert to provide onsite support later rather than sooner because she felt confident that she can bring up the network and the expert just needs to be in Beijing at the very end.  That way, everyone could see her prowess and she would get visibility and credit for her efforts and insights.  When the customer’s management requested the US expert to provide onsite support sooner rather than later, she was resistant and kept on insisting that it was a bad decision for the US expert to go so early.  She said it would be a waste of time because she had handled everything already.  After explaining to her that the team is new and people are still learning about everyone’s capabilities.  The customer did not want to take a chance of the system not working so they took the safest route.  I assured the Solutions Architect that she will have the opportunity to prove herself over time, she said she understood and agreed with the decision to have the expert from the US to visit Beijing sooner rather than later.  This is an example that when you fully disclose your intentions and clearly and patiently explain your behavior to your coworkers, you don’t leave key stakeholders behind and create winners and losers out of the experience.</a:t>
            </a:r>
          </a:p>
          <a:p>
            <a:pPr marL="171450" indent="-171450">
              <a:buFontTx/>
              <a:buChar char="-"/>
            </a:pPr>
            <a:r>
              <a:rPr lang="en-US" baseline="0" dirty="0" smtClean="0"/>
              <a:t>There is a helpful principle that is the antidote of the personal filter trait which is called the </a:t>
            </a:r>
            <a:r>
              <a:rPr lang="en-US" b="1" u="sng" baseline="0" dirty="0" smtClean="0"/>
              <a:t>principle of ignorance</a:t>
            </a:r>
            <a:r>
              <a:rPr lang="en-US" baseline="0" dirty="0" smtClean="0"/>
              <a:t>.  The principle of ignorance says that no one knows everything about anything.  So if I program myself by using the principle of “ </a:t>
            </a:r>
            <a:r>
              <a:rPr lang="en-US" b="1" u="sng" baseline="0" dirty="0" smtClean="0"/>
              <a:t>any thought that you repeatedly think becomes a belief</a:t>
            </a:r>
            <a:r>
              <a:rPr lang="en-US" baseline="0" dirty="0" smtClean="0"/>
              <a:t>” and program myself by saying that I am open and I am patient in listening and finding out how others see and feel about the situation.  As I program this belief into my mind, I take on the trait of that belief.  As I increase my skills and insights in how each person’s personal filters cannot be seen by the person and become blind spots, we can help to surface that.  The </a:t>
            </a:r>
            <a:r>
              <a:rPr lang="en-US" b="1" u="sng" baseline="0" dirty="0" smtClean="0"/>
              <a:t>timing of surfacing people’s personal filters is crucial </a:t>
            </a:r>
            <a:r>
              <a:rPr lang="en-US" baseline="0" dirty="0" smtClean="0"/>
              <a:t>because if they are in the middle of a fight, they are likely to react to any comment with anger, stress, and suspicion.  Going to the map of consciousness, if you interact with an angry person, you are likely to experience anger from the other person.  I got free from my seething anger around mid-thirties and before that I quickly reacted to things with anger.  So be aware of people’s energy wave length and avoid triggering negative responses from others.</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14</a:t>
            </a:fld>
            <a:endParaRPr lang="en-US"/>
          </a:p>
        </p:txBody>
      </p:sp>
    </p:spTree>
    <p:extLst>
      <p:ext uri="{BB962C8B-B14F-4D97-AF65-F5344CB8AC3E}">
        <p14:creationId xmlns:p14="http://schemas.microsoft.com/office/powerpoint/2010/main" xmlns="" val="862649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POLL: </a:t>
            </a:r>
            <a:r>
              <a:rPr lang="en-US" b="1" u="sng" baseline="0" dirty="0" smtClean="0">
                <a:solidFill>
                  <a:srgbClr val="FF0000"/>
                </a:solidFill>
              </a:rPr>
              <a:t>What movie is this picture from? (do this poll after the last picture is shown…)</a:t>
            </a:r>
          </a:p>
          <a:p>
            <a:endParaRPr lang="en-US" dirty="0" smtClean="0"/>
          </a:p>
          <a:p>
            <a:pPr marL="685800" lvl="1" indent="-228600">
              <a:buAutoNum type="arabicPeriod"/>
            </a:pPr>
            <a:r>
              <a:rPr lang="en-US" dirty="0" smtClean="0"/>
              <a:t>Pirates of the Caribbean</a:t>
            </a:r>
          </a:p>
          <a:p>
            <a:pPr marL="685800" lvl="1" indent="-228600">
              <a:buAutoNum type="arabicPeriod"/>
            </a:pPr>
            <a:r>
              <a:rPr lang="en-US" dirty="0" smtClean="0"/>
              <a:t>Blue Lagoon</a:t>
            </a:r>
          </a:p>
          <a:p>
            <a:pPr marL="685800" lvl="1" indent="-228600">
              <a:buAutoNum type="arabicPeriod"/>
            </a:pPr>
            <a:r>
              <a:rPr lang="en-US" dirty="0" smtClean="0"/>
              <a:t>The</a:t>
            </a:r>
            <a:r>
              <a:rPr lang="en-US" baseline="0" dirty="0" smtClean="0"/>
              <a:t> Deep Blue</a:t>
            </a:r>
            <a:endParaRPr lang="en-US" dirty="0" smtClean="0"/>
          </a:p>
          <a:p>
            <a:pPr marL="685800" lvl="1" indent="-228600">
              <a:buAutoNum type="arabicPeriod"/>
            </a:pPr>
            <a:r>
              <a:rPr lang="en-US" dirty="0" smtClean="0"/>
              <a:t>The Descendant</a:t>
            </a:r>
          </a:p>
          <a:p>
            <a:pPr marL="685800" lvl="1" indent="-228600">
              <a:buAutoNum type="arabicPeriod"/>
            </a:pPr>
            <a:r>
              <a:rPr lang="en-US" dirty="0" smtClean="0"/>
              <a:t>Jaws</a:t>
            </a:r>
          </a:p>
          <a:p>
            <a:endParaRPr lang="en-US" dirty="0" smtClean="0"/>
          </a:p>
          <a:p>
            <a:r>
              <a:rPr lang="en-US" dirty="0" smtClean="0"/>
              <a:t>- When the </a:t>
            </a:r>
            <a:r>
              <a:rPr lang="en-US" b="0" u="sng" dirty="0" smtClean="0"/>
              <a:t>global logistics manager </a:t>
            </a:r>
            <a:r>
              <a:rPr lang="en-US" dirty="0" smtClean="0"/>
              <a:t>tried to keep me from talking to him, how</a:t>
            </a:r>
            <a:r>
              <a:rPr lang="en-US" baseline="0" dirty="0" smtClean="0"/>
              <a:t> did I see myself in his face as a mirror to me.  I try to keep the mirror identity principle in mind when I speak with the project team, especially when everyone is under stress because thru the process of co-creation, people are using my face, words, and actions as a mirror to create their experience.  I can’t control their predisposition but I can control what input I give them.  The team members are looking at me as an input to their experience.  I can try to control what input I give them and I can’t control the output because I don’t know their filters and predispositions.  To minimize my risk, I can disclose my filters and suggest ideas or provide filters to the team members so they would know how to process my actions.  Input -&gt; other’s filters (add your filters) + predisposition = outcome.  You can make small increments so inch forward in dangerous waters and check with all parties offline so nothing blows up because you have tested the reactions and sampled everyone’s positions beforehand.</a:t>
            </a:r>
            <a:endParaRPr lang="en-US" dirty="0" smtClean="0"/>
          </a:p>
          <a:p>
            <a:r>
              <a:rPr lang="en-US" dirty="0" smtClean="0"/>
              <a:t>- The point of the mirror identity principle is for us to be mindful at all times that we are creating people’s experiences.  Thru our facial expressions and behavior, they are getting a sense of who they are and how they are doing in duality.  Each person who interacts with us, conceives an imaginal</a:t>
            </a:r>
            <a:r>
              <a:rPr lang="en-US" baseline="0" dirty="0" smtClean="0"/>
              <a:t> figure of us within their psyche.  Just like a butterfly develops from imaginal cells of the caterpillars, each one of us develop an imaginal figure of how we experienced other people and places.  Since we do not know other people’s filters and dispositions, when I am not mindful, which is quite often, I become unaware of how other people might perceive and interpret my behavior. I had oral surgery last week and I went straight from the doctor’s office to pick up my daughter from a school.  I was allowed to sit in the office that day and when returned the following day, I saw envelopes stacked on the table so moved the envelopes to the other side of the table.  I had forgotten that I was a guest and the people in the office got upset with me and asked me to leave.  That was just a reminder that even though it is ok for me if someone else moved the envelopes to make room on a table, it does not mean other people who might be having a stressful day would react positively to that.  So not only to be aware of how my identity rises by looking into other people’s faces, I need to remember that other people create their identity thru interacting with me.  I definitely don’t want them to feel disrespected, unimportant, and not accepted.  I am cautious to not create the imaginal figure of a victim in other people when they interact with me.</a:t>
            </a:r>
            <a:endParaRPr lang="en-US" dirty="0" smtClean="0"/>
          </a:p>
          <a:p>
            <a:endParaRPr lang="en-US" dirty="0" smtClean="0"/>
          </a:p>
          <a:p>
            <a:pPr marL="171450" indent="-171450">
              <a:buFontTx/>
              <a:buChar char="-"/>
            </a:pPr>
            <a:r>
              <a:rPr lang="en-US" dirty="0" smtClean="0"/>
              <a:t>This picture of a girl diving comes from which movie?  Answer: the descendant, right after George</a:t>
            </a:r>
            <a:r>
              <a:rPr lang="en-US" baseline="0" dirty="0" smtClean="0"/>
              <a:t> Clooney, who played her father, told her that her mother had died in the hospital after being in a coma from a boating accident.  In order to be a </a:t>
            </a:r>
            <a:r>
              <a:rPr lang="en-US" b="1" u="sng" baseline="0" dirty="0" smtClean="0"/>
              <a:t>descendan</a:t>
            </a:r>
            <a:r>
              <a:rPr lang="en-US" baseline="0" dirty="0" smtClean="0"/>
              <a:t>t, you must have what?  Ancestors.  So without ancestors, you can’t be a descendant.  Everything arises in relationship to something or someone else in the human reality which is dualistic.  Everything arises from something else.  The application of the referential reality is that it gives us a frame work of how ourselves and other people experience life.  People have reference groups.  For example, “keeping up with the Jones” is to make sure that we are doing well relative to the Jones.  When we get into conflicts, invariably, people are having collisions of how they relate to themselves and other people in their interactions.  To fully understand other people’s perspective, we need to get inside their reality and how they are relating to the people and the events.  For example, this manager once said to me that “he is a human being and that he is overworked”  That told me loud and clear that he feels that he is being asked to do way too much. The referential reality principle cannot be easily used by the people involved in the conflicts because the intensity of their emotions and the Creator’s Complex make them feel righteous.  We as mediators can observe and present their perspectives to the group.</a:t>
            </a:r>
          </a:p>
          <a:p>
            <a:pPr marL="171450" indent="-171450">
              <a:buFontTx/>
              <a:buChar char="-"/>
            </a:pPr>
            <a:r>
              <a:rPr lang="en-US" b="1" u="sng" baseline="0" dirty="0" smtClean="0"/>
              <a:t>Pick your reference points.  </a:t>
            </a:r>
            <a:r>
              <a:rPr lang="en-US" baseline="0" dirty="0" smtClean="0"/>
              <a:t>Don’t pick something that would trip you up or keep you off-balance all the time.  We may lost balance and be able to regain balance quickly when the goal is to get the job done or ship the release..</a:t>
            </a:r>
          </a:p>
          <a:p>
            <a:pPr marL="171450" indent="-171450">
              <a:buFontTx/>
              <a:buChar char="-"/>
            </a:pPr>
            <a:r>
              <a:rPr lang="en-US" baseline="0" dirty="0" smtClean="0"/>
              <a:t>People say that “attitude is the forerunner of conditions” and that “An optimistic attitude is half of success”  Victor </a:t>
            </a:r>
            <a:r>
              <a:rPr lang="en-US" baseline="0" dirty="0" err="1" smtClean="0"/>
              <a:t>Frankle</a:t>
            </a:r>
            <a:r>
              <a:rPr lang="en-US" baseline="0" dirty="0" smtClean="0"/>
              <a:t>, who survived the NAZI concentration camp, in his book “Man’s Search for Meaning” said that “The last human freedom is the ability to choose our response under any circumstances” so it is completely within our power to condition ourselves to be optimistic under difficult circumstances.  So keep on smiling deep down inside (-:</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15</a:t>
            </a:fld>
            <a:endParaRPr lang="en-US"/>
          </a:p>
        </p:txBody>
      </p:sp>
    </p:spTree>
    <p:extLst>
      <p:ext uri="{BB962C8B-B14F-4D97-AF65-F5344CB8AC3E}">
        <p14:creationId xmlns:p14="http://schemas.microsoft.com/office/powerpoint/2010/main" xmlns="" val="2207024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Human beings</a:t>
            </a:r>
            <a:r>
              <a:rPr lang="en-US" baseline="0" dirty="0" smtClean="0"/>
              <a:t> are designed for hair-trigger responses to fight or flight from the saber-toothed cats.  This speed of human response required for our survival is also quite error-prone in how we handle differences and conflicts.   </a:t>
            </a:r>
          </a:p>
          <a:p>
            <a:pPr marL="171450" indent="-171450">
              <a:buFontTx/>
              <a:buChar char="-"/>
            </a:pPr>
            <a:r>
              <a:rPr lang="en-US" baseline="0" dirty="0" smtClean="0"/>
              <a:t>This video shows Mr. Rogers in how he presented to senator </a:t>
            </a:r>
            <a:r>
              <a:rPr lang="en-US" baseline="0" dirty="0" err="1" smtClean="0"/>
              <a:t>Pastori</a:t>
            </a:r>
            <a:r>
              <a:rPr lang="en-US" baseline="0" dirty="0" smtClean="0"/>
              <a:t> and won the grant for public television.  Probably can watch it later.</a:t>
            </a:r>
          </a:p>
          <a:p>
            <a:pPr marL="171450" indent="-171450">
              <a:buFontTx/>
              <a:buChar char="-"/>
            </a:pPr>
            <a:r>
              <a:rPr lang="en-US" baseline="0" dirty="0" smtClean="0"/>
              <a:t>Needless to say, we need to be extremely aware of these tendencies and not get tangled up in the human tendencies.</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16</a:t>
            </a:fld>
            <a:endParaRPr lang="en-US"/>
          </a:p>
        </p:txBody>
      </p:sp>
    </p:spTree>
    <p:extLst>
      <p:ext uri="{BB962C8B-B14F-4D97-AF65-F5344CB8AC3E}">
        <p14:creationId xmlns:p14="http://schemas.microsoft.com/office/powerpoint/2010/main" xmlns="" val="1006896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Going back to the Monkey</a:t>
            </a:r>
            <a:r>
              <a:rPr lang="en-US" baseline="0" dirty="0" smtClean="0"/>
              <a:t> mind which throw out thoughts that you don’t think..</a:t>
            </a:r>
          </a:p>
          <a:p>
            <a:pPr marL="171450" indent="-171450">
              <a:buFontTx/>
              <a:buChar char="-"/>
            </a:pPr>
            <a:endParaRPr lang="en-US" baseline="0" dirty="0" smtClean="0"/>
          </a:p>
          <a:p>
            <a:pPr marL="171450" indent="-171450">
              <a:buFontTx/>
              <a:buChar char="-"/>
            </a:pPr>
            <a:r>
              <a:rPr lang="en-US" baseline="0" dirty="0" smtClean="0"/>
              <a:t>It’s like you need to hold on to the team’s Missions, Vision, and Value statement and use that as a personal filter.  So when the monkey mind cooks something up and when things begin to go wrong, you could hold on to those guiding thoughts and not get swayed by what </a:t>
            </a:r>
            <a:r>
              <a:rPr lang="en-US" baseline="0" dirty="0" err="1" smtClean="0"/>
              <a:t>othrs</a:t>
            </a:r>
            <a:r>
              <a:rPr lang="en-US" baseline="0" dirty="0" smtClean="0"/>
              <a:t> are saying and what is going on around us.. This is another step towards self-mastery and self-determination.</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17</a:t>
            </a:fld>
            <a:endParaRPr lang="en-US"/>
          </a:p>
        </p:txBody>
      </p:sp>
    </p:spTree>
    <p:extLst>
      <p:ext uri="{BB962C8B-B14F-4D97-AF65-F5344CB8AC3E}">
        <p14:creationId xmlns:p14="http://schemas.microsoft.com/office/powerpoint/2010/main" xmlns="" val="3446075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POLL: </a:t>
            </a:r>
            <a:r>
              <a:rPr lang="en-US" b="1" u="sng" baseline="0" dirty="0" smtClean="0">
                <a:solidFill>
                  <a:srgbClr val="FF0000"/>
                </a:solidFill>
              </a:rPr>
              <a:t>Which president of the US is this boy? (do this poll after the last picture is shown…)</a:t>
            </a:r>
          </a:p>
          <a:p>
            <a:endParaRPr lang="en-US" dirty="0" smtClean="0"/>
          </a:p>
          <a:p>
            <a:pPr marL="685800" lvl="1" indent="-228600">
              <a:buAutoNum type="arabicPeriod"/>
            </a:pPr>
            <a:r>
              <a:rPr lang="en-US" dirty="0" smtClean="0"/>
              <a:t>JFK</a:t>
            </a:r>
          </a:p>
          <a:p>
            <a:pPr marL="685800" lvl="1" indent="-228600">
              <a:buAutoNum type="arabicPeriod"/>
            </a:pPr>
            <a:r>
              <a:rPr lang="en-US" dirty="0" smtClean="0"/>
              <a:t>FDR</a:t>
            </a:r>
          </a:p>
          <a:p>
            <a:pPr marL="685800" lvl="1" indent="-228600">
              <a:buAutoNum type="arabicPeriod"/>
            </a:pPr>
            <a:r>
              <a:rPr lang="en-US" dirty="0" smtClean="0"/>
              <a:t>Eisenhower</a:t>
            </a:r>
          </a:p>
          <a:p>
            <a:pPr marL="685800" lvl="1" indent="-228600">
              <a:buAutoNum type="arabicPeriod"/>
            </a:pPr>
            <a:r>
              <a:rPr lang="en-US" dirty="0" smtClean="0"/>
              <a:t>Obama</a:t>
            </a:r>
          </a:p>
          <a:p>
            <a:pPr marL="685800" lvl="1" indent="-228600">
              <a:buAutoNum type="arabicPeriod"/>
            </a:pPr>
            <a:r>
              <a:rPr lang="en-US" dirty="0" smtClean="0"/>
              <a:t>Clinton</a:t>
            </a:r>
          </a:p>
          <a:p>
            <a:pPr marL="685800" lvl="1" indent="-228600">
              <a:buAutoNum type="arabicPeriod"/>
            </a:pPr>
            <a:endParaRPr lang="en-US" dirty="0" smtClean="0"/>
          </a:p>
          <a:p>
            <a:pPr marL="228600" lvl="0" indent="-228600">
              <a:buAutoNum type="arabicPeriod"/>
            </a:pPr>
            <a:r>
              <a:rPr lang="en-US" dirty="0" smtClean="0"/>
              <a:t>The</a:t>
            </a:r>
            <a:r>
              <a:rPr lang="en-US" baseline="0" dirty="0" smtClean="0"/>
              <a:t> biography channel showed a program on </a:t>
            </a:r>
            <a:r>
              <a:rPr lang="en-US" dirty="0" smtClean="0"/>
              <a:t>Bill Clinton</a:t>
            </a:r>
            <a:r>
              <a:rPr lang="en-US" baseline="0" dirty="0" smtClean="0"/>
              <a:t> and the program was titled “The Comeback Kid”.  Let’s go beyond likes and dislikes, Bill Clinton has definitely demonstrated resilience.  He was under siege and survived it which required mental strength and control.  It is important to be able to continue to cooperate when there is no cooperation.</a:t>
            </a:r>
          </a:p>
          <a:p>
            <a:pPr marL="228600" lvl="0" indent="-228600">
              <a:buAutoNum type="arabicPeriod"/>
            </a:pPr>
            <a:r>
              <a:rPr lang="en-US" baseline="0" dirty="0" smtClean="0"/>
              <a:t>We can control the input and affect the process realizing that the </a:t>
            </a:r>
            <a:r>
              <a:rPr lang="en-US" b="1" u="sng" baseline="0" dirty="0" smtClean="0"/>
              <a:t>Mind Realm and Predisposition </a:t>
            </a:r>
            <a:r>
              <a:rPr lang="en-US" baseline="0" dirty="0" smtClean="0"/>
              <a:t>are semi-permanent or permanent for most people.</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18</a:t>
            </a:fld>
            <a:endParaRPr lang="en-US"/>
          </a:p>
        </p:txBody>
      </p:sp>
    </p:spTree>
    <p:extLst>
      <p:ext uri="{BB962C8B-B14F-4D97-AF65-F5344CB8AC3E}">
        <p14:creationId xmlns:p14="http://schemas.microsoft.com/office/powerpoint/2010/main" xmlns="" val="34806294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metaphor</a:t>
            </a:r>
            <a:r>
              <a:rPr lang="en-US" baseline="0" dirty="0" smtClean="0"/>
              <a:t> in dealing with conflict at work and on your projects which really same as dealing with conflicts at home: </a:t>
            </a:r>
            <a:r>
              <a:rPr lang="en-US" b="1" u="sng" dirty="0" smtClean="0"/>
              <a:t>Peephole</a:t>
            </a:r>
            <a:r>
              <a:rPr lang="en-US" dirty="0" smtClean="0"/>
              <a:t> - It is much easier to keep a</a:t>
            </a:r>
            <a:r>
              <a:rPr lang="en-US" baseline="0" dirty="0" smtClean="0"/>
              <a:t> thief outside rather than fighting them off in your living room!  My Mom was a student in exile and the students retreating with the Nationalist government were often out of food and hungry.  In some cities, the local residents would offer them food but in some cities, they had nothing to eat.</a:t>
            </a:r>
          </a:p>
          <a:p>
            <a:pPr marL="171450" indent="-171450">
              <a:buFontTx/>
              <a:buChar char="-"/>
            </a:pPr>
            <a:r>
              <a:rPr lang="en-US" b="1" u="sng" baseline="0" dirty="0" smtClean="0"/>
              <a:t>Reagan</a:t>
            </a:r>
            <a:r>
              <a:rPr lang="en-US" baseline="0" dirty="0" smtClean="0"/>
              <a:t> also voiced similar sentiments about how appeasement and accommodations lead to fight or surrender but not peace or war.  The point is that some bullies need to be stopped by boundaries or hard limits.  You don’t need to guard your borders against everybody but there are some who are focused on dominating others thru aggression and intimidation for territorial, power, and financial gains.  It appears to me that human nature almost needs to have boundaries because if we go back to the mirror identity principle that if someone looks at you as if you are not there, then they will walk right over you.  It is to establish yourself in the psyche of others in such a way that they would respect your boundaries and limits which is much more conducive to teamwork, collaboration, and profit.</a:t>
            </a:r>
          </a:p>
          <a:p>
            <a:pPr marL="171450" indent="-171450">
              <a:buFontTx/>
              <a:buChar char="-"/>
            </a:pPr>
            <a:r>
              <a:rPr lang="en-US" baseline="0" dirty="0" smtClean="0"/>
              <a:t>The word “</a:t>
            </a:r>
            <a:r>
              <a:rPr lang="en-US" b="1" u="sng" baseline="0" dirty="0" smtClean="0"/>
              <a:t>principle” goes to </a:t>
            </a:r>
            <a:r>
              <a:rPr lang="en-US" b="1" u="sng" baseline="0" dirty="0" err="1" smtClean="0"/>
              <a:t>Youtube</a:t>
            </a:r>
            <a:r>
              <a:rPr lang="en-US" b="1" u="sng" baseline="0" dirty="0" smtClean="0"/>
              <a:t> </a:t>
            </a:r>
            <a:r>
              <a:rPr lang="en-US" baseline="0" dirty="0" smtClean="0"/>
              <a:t>with Alice for 3:50 seconds</a:t>
            </a:r>
          </a:p>
          <a:p>
            <a:pPr marL="171450" indent="-171450">
              <a:buFontTx/>
              <a:buChar char="-"/>
            </a:pPr>
            <a:r>
              <a:rPr lang="en-US" baseline="0" dirty="0" smtClean="0"/>
              <a:t>The word </a:t>
            </a:r>
            <a:r>
              <a:rPr lang="en-US" b="1" u="sng" baseline="0" dirty="0" smtClean="0"/>
              <a:t>“value” is Alice at age 108 </a:t>
            </a:r>
            <a:r>
              <a:rPr lang="en-US" baseline="0" dirty="0" smtClean="0"/>
              <a:t>on YouTube for 1 minutes 30 seconds.</a:t>
            </a:r>
          </a:p>
          <a:p>
            <a:pPr marL="171450" indent="-171450">
              <a:buFontTx/>
              <a:buChar char="-"/>
            </a:pPr>
            <a:r>
              <a:rPr lang="en-US" baseline="0" dirty="0" smtClean="0"/>
              <a:t>- the word “Video” is for anyone interested to watch on their own -&gt; Alice’s neighbor talking about enjoying Alice’s music.</a:t>
            </a:r>
          </a:p>
          <a:p>
            <a:pPr marL="171450" indent="-171450">
              <a:buFontTx/>
              <a:buChar char="-"/>
            </a:pPr>
            <a:r>
              <a:rPr lang="en-US" baseline="0" dirty="0" smtClean="0"/>
              <a:t>Using the </a:t>
            </a:r>
            <a:r>
              <a:rPr lang="en-US" b="1" u="sng" baseline="0" dirty="0" smtClean="0"/>
              <a:t>correct principles</a:t>
            </a:r>
            <a:r>
              <a:rPr lang="en-US" baseline="0" dirty="0" smtClean="0"/>
              <a:t>:  Understand the ecosystems of workplace conflicts and the dynamics of the different variables such as the gravity and impact of personal, team, project, and organizational lifecycles.  Problems are solved differently in an entrepreneurial company versus a mature multinational corporation.  In the sea of complexity and changes, how do you achieve Win-Win?  Human nature seems to be very prone to lose-lose if we just observe how spouses treat each other.  The correct principles begin with managing your own emotional balance, define mental and physical boundaries, acquire the skills to maintain personal harmony first and then interpersonal harmony.  Then based on your assessment of the ecosystem, take the appropriate action that would lead to Win-Win by being aware and compensating for my human traits of personal filter, creator’s </a:t>
            </a:r>
            <a:r>
              <a:rPr lang="en-US" baseline="0" dirty="0" err="1" smtClean="0"/>
              <a:t>compelx</a:t>
            </a:r>
            <a:r>
              <a:rPr lang="en-US" baseline="0" dirty="0" smtClean="0"/>
              <a:t>, tit-for-tat, shifting identity principles, the chattering mind and the principle of predisposition.  Once I can manage to not trip myself up over my own human traits, I can see to avoid pushing people’s buttons and pushing them off balance while accomplishing the company’s and project’s goals.</a:t>
            </a:r>
          </a:p>
          <a:p>
            <a:pPr marL="171450" indent="-171450">
              <a:buFontTx/>
              <a:buChar char="-"/>
            </a:pPr>
            <a:endParaRPr lang="en-US" baseline="0" dirty="0" smtClean="0"/>
          </a:p>
          <a:p>
            <a:r>
              <a:rPr lang="en-US" b="1" u="sng" baseline="0" dirty="0" smtClean="0"/>
              <a:t>Churchill on timing of dealing with hostility</a:t>
            </a:r>
            <a:r>
              <a:rPr lang="en-US" baseline="0" dirty="0" smtClean="0"/>
              <a:t>:  </a:t>
            </a:r>
            <a:r>
              <a:rPr lang="en-US" sz="1200" b="0" i="0" kern="1200" dirty="0" smtClean="0">
                <a:solidFill>
                  <a:schemeClr val="tx1"/>
                </a:solidFill>
                <a:effectLst/>
                <a:latin typeface="Arial" charset="0"/>
                <a:ea typeface="+mn-ea"/>
                <a:cs typeface="Arial" charset="0"/>
              </a:rPr>
              <a:t>In </a:t>
            </a:r>
            <a:r>
              <a:rPr lang="en-US" sz="1200" b="0" i="1" kern="1200" dirty="0" smtClean="0">
                <a:solidFill>
                  <a:schemeClr val="tx1"/>
                </a:solidFill>
                <a:effectLst/>
                <a:latin typeface="Arial" charset="0"/>
                <a:ea typeface="+mn-ea"/>
                <a:cs typeface="Arial" charset="0"/>
              </a:rPr>
              <a:t>Rivers of Africa</a:t>
            </a:r>
            <a:r>
              <a:rPr lang="en-US" sz="1200" b="0" i="0" kern="1200" dirty="0" smtClean="0">
                <a:solidFill>
                  <a:schemeClr val="tx1"/>
                </a:solidFill>
                <a:effectLst/>
                <a:latin typeface="Arial" charset="0"/>
                <a:ea typeface="+mn-ea"/>
                <a:cs typeface="Arial" charset="0"/>
              </a:rPr>
              <a:t> (1893), Winston Churchill observed:</a:t>
            </a:r>
          </a:p>
          <a:p>
            <a:r>
              <a:rPr lang="en-US" dirty="0" smtClean="0"/>
              <a:t>If you will not fight for right when you can easily win without bloodshed; if you will not fight when your victory is sure and not too costly; you may come to the moment when you will have to fight with all the odds against you with only a precarious chance of survival. There may be a worse case. You may have to fight when there is </a:t>
            </a:r>
            <a:r>
              <a:rPr lang="en-US" dirty="0" err="1" smtClean="0"/>
              <a:t>not</a:t>
            </a:r>
            <a:r>
              <a:rPr lang="en-US" dirty="0" smtClean="0"/>
              <a:t> hope of victory at all, because it is better to perish than to live as slaves.</a:t>
            </a:r>
          </a:p>
          <a:p>
            <a:endParaRPr lang="en-US" dirty="0" smtClean="0"/>
          </a:p>
          <a:p>
            <a:r>
              <a:rPr lang="en-US" dirty="0" smtClean="0"/>
              <a:t>The Knife of never </a:t>
            </a:r>
            <a:r>
              <a:rPr lang="en-US" b="1" u="sng" dirty="0" smtClean="0"/>
              <a:t>letting go</a:t>
            </a:r>
            <a:r>
              <a:rPr lang="en-US" dirty="0" smtClean="0"/>
              <a:t>:  Kindly</a:t>
            </a:r>
            <a:r>
              <a:rPr lang="en-US" baseline="0" dirty="0" smtClean="0"/>
              <a:t> note that none of this is about being good or being kind.  It is about self-preservation and getting your way with minimal cost.  It’s about being practical, productive, and profitable.  </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19</a:t>
            </a:fld>
            <a:endParaRPr lang="en-US"/>
          </a:p>
        </p:txBody>
      </p:sp>
    </p:spTree>
    <p:extLst>
      <p:ext uri="{BB962C8B-B14F-4D97-AF65-F5344CB8AC3E}">
        <p14:creationId xmlns:p14="http://schemas.microsoft.com/office/powerpoint/2010/main" xmlns="" val="1125988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POLL: </a:t>
            </a:r>
            <a:r>
              <a:rPr lang="en-US" b="1" u="sng" baseline="0" dirty="0" smtClean="0">
                <a:solidFill>
                  <a:srgbClr val="FF0000"/>
                </a:solidFill>
              </a:rPr>
              <a:t>Which is your predominant emotion while dealing with serious conflicts in </a:t>
            </a:r>
            <a:r>
              <a:rPr lang="en-US" b="1" u="sng" baseline="0" dirty="0" err="1" smtClean="0">
                <a:solidFill>
                  <a:srgbClr val="FF0000"/>
                </a:solidFill>
              </a:rPr>
              <a:t>yor</a:t>
            </a:r>
            <a:r>
              <a:rPr lang="en-US" b="1" u="sng" baseline="0" dirty="0" smtClean="0">
                <a:solidFill>
                  <a:srgbClr val="FF0000"/>
                </a:solidFill>
              </a:rPr>
              <a:t> life? (do this poll before showing the first bullet)</a:t>
            </a:r>
          </a:p>
          <a:p>
            <a:endParaRPr lang="en-US" dirty="0" smtClean="0"/>
          </a:p>
          <a:p>
            <a:pPr marL="685800" lvl="1" indent="-228600">
              <a:buAutoNum type="arabicPeriod"/>
            </a:pPr>
            <a:r>
              <a:rPr lang="en-US" sz="1200" dirty="0" smtClean="0"/>
              <a:t>Persecute</a:t>
            </a:r>
            <a:endParaRPr lang="en-US" dirty="0" smtClean="0"/>
          </a:p>
          <a:p>
            <a:pPr marL="685800" lvl="1" indent="-228600">
              <a:buAutoNum type="arabicPeriod"/>
            </a:pPr>
            <a:r>
              <a:rPr lang="en-US" sz="1200" dirty="0" smtClean="0"/>
              <a:t>Reject</a:t>
            </a:r>
            <a:endParaRPr lang="en-US" dirty="0" smtClean="0"/>
          </a:p>
          <a:p>
            <a:pPr marL="685800" lvl="1" indent="-228600">
              <a:buAutoNum type="arabicPeriod"/>
            </a:pPr>
            <a:r>
              <a:rPr lang="en-US" sz="1200" dirty="0" smtClean="0"/>
              <a:t>Tolerate</a:t>
            </a:r>
            <a:endParaRPr lang="en-US" dirty="0" smtClean="0"/>
          </a:p>
          <a:p>
            <a:pPr marL="685800" lvl="1" indent="-228600">
              <a:buAutoNum type="arabicPeriod"/>
            </a:pPr>
            <a:r>
              <a:rPr lang="en-US" sz="1200" dirty="0" smtClean="0"/>
              <a:t>Accept</a:t>
            </a:r>
          </a:p>
          <a:p>
            <a:pPr marL="685800" lvl="1" indent="-228600">
              <a:buAutoNum type="arabicPeriod"/>
            </a:pPr>
            <a:r>
              <a:rPr lang="en-US" sz="1200" dirty="0" smtClean="0"/>
              <a:t>Honor</a:t>
            </a:r>
          </a:p>
          <a:p>
            <a:pPr marL="685800" lvl="1" indent="-228600">
              <a:buAutoNum type="arabicPeriod"/>
            </a:pPr>
            <a:endParaRPr lang="en-US" sz="1200" dirty="0" smtClean="0"/>
          </a:p>
          <a:p>
            <a:pPr marL="0" lvl="0" indent="0">
              <a:buFontTx/>
              <a:buNone/>
            </a:pPr>
            <a:r>
              <a:rPr lang="en-US" dirty="0" smtClean="0"/>
              <a:t>In the picture what emotions are being experienced by the lady and the gentleman?  </a:t>
            </a:r>
            <a:r>
              <a:rPr lang="en-US" b="1" u="sng" dirty="0" smtClean="0"/>
              <a:t>Persecution</a:t>
            </a:r>
            <a:r>
              <a:rPr lang="en-US" b="1" u="sng" baseline="0" dirty="0" smtClean="0"/>
              <a:t> and rejection </a:t>
            </a:r>
            <a:r>
              <a:rPr lang="en-US" baseline="0" dirty="0" smtClean="0"/>
              <a:t>are the unfortunate and very natural immediate progeny of Creator’s Complex, Tit-for-Tat, and Shifting identity principles.</a:t>
            </a:r>
          </a:p>
          <a:p>
            <a:pPr marL="0" lvl="0" indent="0">
              <a:buFontTx/>
              <a:buNone/>
            </a:pPr>
            <a:endParaRPr lang="en-US" baseline="0" dirty="0" smtClean="0"/>
          </a:p>
          <a:p>
            <a:pPr marL="0" lvl="0" indent="0">
              <a:buFontTx/>
              <a:buNone/>
            </a:pPr>
            <a:r>
              <a:rPr lang="en-US" baseline="0" dirty="0" smtClean="0"/>
              <a:t>Does anyone know how to say National in German?  Well, it is </a:t>
            </a:r>
            <a:r>
              <a:rPr lang="en-US" baseline="0" dirty="0" err="1" smtClean="0"/>
              <a:t>Nazional</a:t>
            </a:r>
            <a:r>
              <a:rPr lang="en-US" baseline="0" dirty="0" smtClean="0"/>
              <a:t>, spelled with a “Z” instead of a “T”.  So the word “NAZI” really is describing something very neutral.</a:t>
            </a:r>
          </a:p>
          <a:p>
            <a:pPr marL="0" lvl="0" indent="0">
              <a:buFontTx/>
              <a:buNone/>
            </a:pPr>
            <a:endParaRPr lang="en-US" baseline="0" dirty="0" smtClean="0"/>
          </a:p>
          <a:p>
            <a:pPr marL="171450" lvl="0" indent="-171450">
              <a:buFontTx/>
              <a:buChar char="-"/>
            </a:pPr>
            <a:r>
              <a:rPr lang="en-US" baseline="0" dirty="0" smtClean="0"/>
              <a:t>Picture of the dog and the bear: lunch is tastier when there are no open wounds and everyone gets to advance rather than getting side-tracked over disagreements.</a:t>
            </a:r>
          </a:p>
          <a:p>
            <a:pPr marL="171450" lvl="0" indent="-171450">
              <a:buFontTx/>
              <a:buChar char="-"/>
            </a:pPr>
            <a:endParaRPr lang="en-US" baseline="0" dirty="0" smtClean="0"/>
          </a:p>
          <a:p>
            <a:pPr marL="0" lvl="0" indent="0">
              <a:buFontTx/>
              <a:buNone/>
            </a:pPr>
            <a:r>
              <a:rPr lang="en-US" baseline="0" dirty="0" smtClean="0"/>
              <a:t>Any thought that you repeatedly think becomes a belief so after you have validated that the two Reconciliatory principles are true principles then you could use the Chattering Mind principle to think about these principles 12,000 to 60,000 times a day.  That way, these principles becomes ingrained in your subconscious mind and then you are changing your predisposition so in the future you would immediately know that this is happening for some very precise causes-and-conditions and just like the pre-disposition, it is impersonal.  And to tame the Creator’s Complex in each one of us, we own up to the fact that our personal filters are very limited and that we don’t know everything and however ludicrous something seems to us, we know that whatever we perceive that we are experiencing is a precise reflection of all the events that have gone before. And some of the causes and conditions are unknown and unknowable just like you do not know the name of the person who manufactured your computer screen and it might be unknowable where that person got the lead to actually find the job that allowed them to help produce your computer screen. </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20</a:t>
            </a:fld>
            <a:endParaRPr lang="en-US"/>
          </a:p>
        </p:txBody>
      </p:sp>
    </p:spTree>
    <p:extLst>
      <p:ext uri="{BB962C8B-B14F-4D97-AF65-F5344CB8AC3E}">
        <p14:creationId xmlns:p14="http://schemas.microsoft.com/office/powerpoint/2010/main" xmlns="" val="3810206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Chat-1</a:t>
            </a:r>
            <a:r>
              <a:rPr lang="en-US" dirty="0" smtClean="0"/>
              <a:t>: Ask people to type in what is the creative principle of flight.</a:t>
            </a:r>
          </a:p>
          <a:p>
            <a:r>
              <a:rPr lang="en-US" b="1" u="sng" dirty="0" smtClean="0"/>
              <a:t>Chat-2</a:t>
            </a:r>
            <a:r>
              <a:rPr lang="en-US" dirty="0" smtClean="0"/>
              <a:t>: Ask people to type in the creative principle of the Agile Methodology.</a:t>
            </a:r>
          </a:p>
          <a:p>
            <a:endParaRPr lang="en-US" dirty="0" smtClean="0"/>
          </a:p>
          <a:p>
            <a:endParaRPr lang="en-US" dirty="0" smtClean="0"/>
          </a:p>
          <a:p>
            <a:r>
              <a:rPr lang="en-US" dirty="0" smtClean="0"/>
              <a:t>Soup and salads are served before the entry and then the dessert.  Showing quick results for the customers to enjoy,</a:t>
            </a:r>
            <a:r>
              <a:rPr lang="en-US" baseline="0" dirty="0" smtClean="0"/>
              <a:t> appreciate and to enjoy solutions that reduce their problems and increase their income.</a:t>
            </a:r>
          </a:p>
          <a:p>
            <a:endParaRPr lang="en-US" baseline="0" dirty="0" smtClean="0"/>
          </a:p>
          <a:p>
            <a:r>
              <a:rPr lang="en-US" baseline="0" dirty="0" smtClean="0"/>
              <a:t>For webinars, please type in your answer to the creative principle of </a:t>
            </a:r>
            <a:r>
              <a:rPr lang="en-US" b="1" u="sng" baseline="0" dirty="0" smtClean="0"/>
              <a:t>flight</a:t>
            </a:r>
            <a:r>
              <a:rPr lang="en-US" baseline="0" dirty="0" smtClean="0"/>
              <a:t> and of the </a:t>
            </a:r>
            <a:r>
              <a:rPr lang="en-US" b="1" u="sng" baseline="0" dirty="0" smtClean="0"/>
              <a:t>Agile</a:t>
            </a:r>
            <a:r>
              <a:rPr lang="en-US" baseline="0" dirty="0" smtClean="0"/>
              <a:t> methodology in the chat box as to what you think is the creative principle of flight.</a:t>
            </a:r>
          </a:p>
          <a:p>
            <a:endParaRPr lang="en-US" baseline="0" dirty="0" smtClean="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a:t>
            </a:fld>
            <a:endParaRPr lang="en-US"/>
          </a:p>
        </p:txBody>
      </p:sp>
    </p:spTree>
    <p:extLst>
      <p:ext uri="{BB962C8B-B14F-4D97-AF65-F5344CB8AC3E}">
        <p14:creationId xmlns:p14="http://schemas.microsoft.com/office/powerpoint/2010/main" xmlns="" val="2080357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we will</a:t>
            </a:r>
            <a:r>
              <a:rPr lang="en-US" baseline="0" dirty="0" smtClean="0"/>
              <a:t> see more applications of aligning our actions with the correct principles at the right time.</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21</a:t>
            </a:fld>
            <a:endParaRPr lang="en-US"/>
          </a:p>
        </p:txBody>
      </p:sp>
    </p:spTree>
    <p:extLst>
      <p:ext uri="{BB962C8B-B14F-4D97-AF65-F5344CB8AC3E}">
        <p14:creationId xmlns:p14="http://schemas.microsoft.com/office/powerpoint/2010/main" xmlns="" val="8911817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1" u="sng" dirty="0" smtClean="0"/>
              <a:t>Beginning </a:t>
            </a:r>
            <a:r>
              <a:rPr lang="en-US" dirty="0" smtClean="0"/>
              <a:t>- It is my personal experience that most</a:t>
            </a:r>
            <a:r>
              <a:rPr lang="en-US" baseline="0" dirty="0" smtClean="0"/>
              <a:t> of the conflicts are caused by misunderstanding.  Gandhi said that there is more to life than adding speed and aggressions so when we live the giant squids who also live fast and furious lives, we create lots of broken threads in our conversations and there is little time for balanced, neutral, and open exchanges.  There are too many daggers coming out from our eyes and fire spewing from our mouths and nostrils because we are mad </a:t>
            </a:r>
            <a:r>
              <a:rPr lang="en-US" baseline="0" dirty="0" err="1" smtClean="0"/>
              <a:t>mad</a:t>
            </a:r>
            <a:r>
              <a:rPr lang="en-US" baseline="0" dirty="0" smtClean="0"/>
              <a:t> </a:t>
            </a:r>
            <a:r>
              <a:rPr lang="en-US" baseline="0" dirty="0" err="1" smtClean="0"/>
              <a:t>mad</a:t>
            </a:r>
            <a:r>
              <a:rPr lang="en-US" baseline="0" dirty="0" smtClean="0"/>
              <a:t> and don’t nobody stand in our way!!!</a:t>
            </a:r>
          </a:p>
          <a:p>
            <a:pPr marL="228600" indent="-228600">
              <a:buAutoNum type="arabicPeriod"/>
            </a:pPr>
            <a:r>
              <a:rPr lang="en-US" b="1" u="sng" dirty="0" smtClean="0"/>
              <a:t>End </a:t>
            </a:r>
            <a:r>
              <a:rPr lang="en-US" baseline="0" dirty="0" smtClean="0"/>
              <a:t>It is natural and normal but very unfortunate when we need other people to behave a certain way for us to feel safe, important, accepted, competent, and necessary.  When people do not act according to what we expect, we begin to read the tea leafs and gaze into the crystal ball with the storyteller mind which can spin up lots of very believable stories while none of which may be true.  I would feel insecure when I am not provided certain documents or invited to certain meetings as a contractor but often times people have different work habits which are not necessarily same as my </a:t>
            </a:r>
            <a:r>
              <a:rPr lang="en-US" baseline="0" dirty="0" err="1" smtClean="0"/>
              <a:t>predisposiiton</a:t>
            </a:r>
            <a:r>
              <a:rPr lang="en-US" baseline="0" dirty="0" smtClean="0"/>
              <a:t>, expectation.  What if I navigated according to principles which are a lot more reliable than my feelings </a:t>
            </a:r>
            <a:r>
              <a:rPr lang="en-US" baseline="0" dirty="0" err="1" smtClean="0"/>
              <a:t>ot</a:t>
            </a:r>
            <a:r>
              <a:rPr lang="en-US" baseline="0" dirty="0" smtClean="0"/>
              <a:t> other people’s behavior as a guide for the direction of my life.  The direction of my life is calibrated moment-by-moment by my thoughts and </a:t>
            </a:r>
            <a:r>
              <a:rPr lang="en-US" baseline="0" dirty="0" err="1" smtClean="0"/>
              <a:t>acitons</a:t>
            </a:r>
            <a:r>
              <a:rPr lang="en-US" baseline="0" dirty="0" smtClean="0"/>
              <a:t> and the summation is my life. </a:t>
            </a:r>
            <a:r>
              <a:rPr lang="en-US" b="1" u="sng" baseline="0" dirty="0" smtClean="0"/>
              <a:t>Sow a thought </a:t>
            </a:r>
            <a:r>
              <a:rPr lang="en-US" baseline="0" dirty="0" smtClean="0"/>
              <a:t>and you reap an action; sow an act and you reap a habit; sow a habit and you reap a character; sow a character and you reap a destiny.</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22</a:t>
            </a:fld>
            <a:endParaRPr lang="en-US"/>
          </a:p>
        </p:txBody>
      </p:sp>
    </p:spTree>
    <p:extLst>
      <p:ext uri="{BB962C8B-B14F-4D97-AF65-F5344CB8AC3E}">
        <p14:creationId xmlns:p14="http://schemas.microsoft.com/office/powerpoint/2010/main" xmlns="" val="2366392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Scope</a:t>
            </a:r>
            <a:r>
              <a:rPr lang="en-US" dirty="0" smtClean="0"/>
              <a:t> – All is fair in love and</a:t>
            </a:r>
            <a:r>
              <a:rPr lang="en-US" baseline="0" dirty="0" smtClean="0"/>
              <a:t> war.. My vote is that love is fair in all war.  The point is not about being good but about self-preservation.  Do I feel physically better and find it more enjoyable when I experience anger or when I experience joy?  At least I reduce my own suffering.</a:t>
            </a:r>
          </a:p>
          <a:p>
            <a:r>
              <a:rPr lang="en-US" b="1" u="sng" baseline="0" dirty="0" smtClean="0"/>
              <a:t>Risk</a:t>
            </a:r>
            <a:r>
              <a:rPr lang="en-US" baseline="0" dirty="0" smtClean="0"/>
              <a:t> – Not to mention failed projects and potential job loss…</a:t>
            </a:r>
          </a:p>
          <a:p>
            <a:endParaRPr lang="en-US" baseline="0" dirty="0" smtClean="0"/>
          </a:p>
          <a:p>
            <a:r>
              <a:rPr lang="en-US" baseline="0" dirty="0" smtClean="0"/>
              <a:t>Let’s create our </a:t>
            </a:r>
            <a:r>
              <a:rPr lang="en-US" b="1" u="sng" baseline="0" dirty="0" smtClean="0"/>
              <a:t>DMZ</a:t>
            </a:r>
            <a:r>
              <a:rPr lang="en-US" baseline="0" dirty="0" smtClean="0"/>
              <a:t> starting with our own mind, mouth, at home, at work, on the projects to when I am able to remain in the DMZ while provoked or being attacked.  It is easy to be peaceful in a non-violent situation.  Navigational skills really count in storms.</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23</a:t>
            </a:fld>
            <a:endParaRPr lang="en-US"/>
          </a:p>
        </p:txBody>
      </p:sp>
    </p:spTree>
    <p:extLst>
      <p:ext uri="{BB962C8B-B14F-4D97-AF65-F5344CB8AC3E}">
        <p14:creationId xmlns:p14="http://schemas.microsoft.com/office/powerpoint/2010/main" xmlns="" val="3119943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POLL: </a:t>
            </a:r>
            <a:r>
              <a:rPr lang="en-US" b="1" u="sng" baseline="0" dirty="0" smtClean="0"/>
              <a:t>Why do lightening happen</a:t>
            </a:r>
            <a:r>
              <a:rPr lang="en-US" b="1" u="sng" baseline="0" dirty="0" smtClean="0">
                <a:solidFill>
                  <a:srgbClr val="FF0000"/>
                </a:solidFill>
              </a:rPr>
              <a:t>? (do this poll after the lightening picture is shown…)</a:t>
            </a:r>
          </a:p>
          <a:p>
            <a:endParaRPr lang="en-US" dirty="0" smtClean="0"/>
          </a:p>
          <a:p>
            <a:pPr marL="685800" lvl="1" indent="-228600">
              <a:buAutoNum type="arabicPeriod"/>
            </a:pPr>
            <a:r>
              <a:rPr lang="en-US" dirty="0" smtClean="0"/>
              <a:t>Too much moisture</a:t>
            </a:r>
          </a:p>
          <a:p>
            <a:pPr marL="685800" lvl="1" indent="-228600">
              <a:buAutoNum type="arabicPeriod"/>
            </a:pPr>
            <a:r>
              <a:rPr lang="en-US" dirty="0" smtClean="0"/>
              <a:t>Too much electricity </a:t>
            </a:r>
          </a:p>
          <a:p>
            <a:pPr marL="685800" lvl="1" indent="-228600">
              <a:buAutoNum type="arabicPeriod"/>
            </a:pPr>
            <a:r>
              <a:rPr lang="en-US" dirty="0" smtClean="0"/>
              <a:t>The</a:t>
            </a:r>
            <a:r>
              <a:rPr lang="en-US" baseline="0" dirty="0" smtClean="0"/>
              <a:t> ions lost by the ground make the earth positively charged and the sky negatively charged</a:t>
            </a:r>
            <a:endParaRPr lang="en-US" dirty="0" smtClean="0"/>
          </a:p>
          <a:p>
            <a:pPr marL="685800" lvl="1" indent="-228600">
              <a:buAutoNum type="arabicPeriod"/>
            </a:pPr>
            <a:r>
              <a:rPr lang="en-US" dirty="0" smtClean="0"/>
              <a:t>The earth has a conductor attracting the lightening</a:t>
            </a:r>
          </a:p>
          <a:p>
            <a:pPr marL="685800" lvl="1" indent="-228600">
              <a:buAutoNum type="arabicPeriod"/>
            </a:pPr>
            <a:r>
              <a:rPr lang="en-US" dirty="0" smtClean="0"/>
              <a:t>Someone wants to barbeque or be barbequed (-:</a:t>
            </a:r>
          </a:p>
          <a:p>
            <a:endParaRPr lang="en-US" b="1" u="sng" dirty="0" smtClean="0"/>
          </a:p>
          <a:p>
            <a:r>
              <a:rPr lang="en-US" b="1" u="sng" dirty="0" smtClean="0"/>
              <a:t>Beginning</a:t>
            </a:r>
            <a:r>
              <a:rPr lang="en-US" dirty="0" smtClean="0"/>
              <a:t> - Principles include the precise reflection principle and the principle of the unknown and be able not</a:t>
            </a:r>
            <a:r>
              <a:rPr lang="en-US" baseline="0" dirty="0" smtClean="0"/>
              <a:t> to lash out when prompted by the Creator’s Complex.</a:t>
            </a:r>
          </a:p>
          <a:p>
            <a:r>
              <a:rPr lang="en-US" baseline="0" dirty="0" smtClean="0"/>
              <a:t>After Groucho </a:t>
            </a:r>
            <a:r>
              <a:rPr lang="en-US" b="1" u="sng" baseline="0" dirty="0" smtClean="0"/>
              <a:t>Marx's picture: </a:t>
            </a:r>
            <a:r>
              <a:rPr lang="en-US" b="0" u="none" baseline="0" dirty="0" smtClean="0"/>
              <a:t>These are my principles and if you don’t like them, I have others.</a:t>
            </a:r>
          </a:p>
          <a:p>
            <a:endParaRPr lang="en-US" b="0" u="none" baseline="0" dirty="0" smtClean="0"/>
          </a:p>
          <a:p>
            <a:r>
              <a:rPr lang="en-US" b="0" u="none" baseline="0" dirty="0" smtClean="0"/>
              <a:t>After the picture of the fire burning – fire </a:t>
            </a:r>
            <a:r>
              <a:rPr lang="en-US" b="0" u="none" baseline="0" dirty="0" err="1" smtClean="0"/>
              <a:t>bruns</a:t>
            </a:r>
            <a:r>
              <a:rPr lang="en-US" b="0" u="none" baseline="0" dirty="0" smtClean="0"/>
              <a:t> paper, water puts out fire, water in pot can be evaporated by fire and hot enough fire, pot will </a:t>
            </a:r>
            <a:r>
              <a:rPr lang="en-US" b="0" u="none" baseline="0" dirty="0" err="1" smtClean="0"/>
              <a:t>melt..so</a:t>
            </a:r>
            <a:r>
              <a:rPr lang="en-US" b="0" u="none" baseline="0" dirty="0" smtClean="0"/>
              <a:t> give fire space and the fire will burn itself out…</a:t>
            </a:r>
          </a:p>
          <a:p>
            <a:r>
              <a:rPr lang="en-US" b="0" u="none" baseline="0" dirty="0" smtClean="0"/>
              <a:t>After </a:t>
            </a:r>
            <a:r>
              <a:rPr lang="en-US" b="1" u="sng" baseline="0" dirty="0" smtClean="0"/>
              <a:t>My Jurisdiction</a:t>
            </a:r>
            <a:r>
              <a:rPr lang="en-US" b="0" u="none" baseline="0" dirty="0" smtClean="0"/>
              <a:t>:  Ask, is how he speaks or acts within my jurisdiction?  Besides illegal hostility or discrimination, do I have jurisdiction over how people should behave or how competent they should be?  Even if it is my jurisdiction like caring for my 12 year old girls, I must remember that the use of different types of power have different consequences.  The use of official or coercive power backfires because there will be unexpressed feeling and since unexpressed feelings don’t die, they come back in ugly ways.  By using dominance to shut the other person down is like throwing out the baby with the bath water because when you suppress dissension you also suppress their flow of ideas.  When you repress your anger and you also repress your joy.  Khalil Gibran said that if you don’t cry all your tears, you won’t </a:t>
            </a:r>
            <a:r>
              <a:rPr lang="en-US" b="1" u="sng" baseline="0" dirty="0" smtClean="0"/>
              <a:t>laugh all your laughter</a:t>
            </a:r>
            <a:r>
              <a:rPr lang="en-US" b="0" u="none" baseline="0" dirty="0" smtClean="0"/>
              <a:t>.  So one of the worst things to use is the coercive power.  Give people </a:t>
            </a:r>
            <a:r>
              <a:rPr lang="en-US" b="1" u="sng" baseline="0" dirty="0" smtClean="0"/>
              <a:t>psychological air </a:t>
            </a:r>
            <a:r>
              <a:rPr lang="en-US" b="0" u="none" baseline="0" dirty="0" smtClean="0"/>
              <a:t>and the freedom to disagree where you can agree to disagree agreeably.  Efficiency is what we use with updating an excel spreadsheet but effectiveness is what we use with people to make sure that we  not only have their </a:t>
            </a:r>
            <a:r>
              <a:rPr lang="en-US" b="1" u="sng" baseline="0" dirty="0" smtClean="0"/>
              <a:t>commitment and passion in the project but also to earn their trust as well as increase our rapport</a:t>
            </a:r>
            <a:r>
              <a:rPr lang="en-US" b="0" u="none" baseline="0" dirty="0" smtClean="0"/>
              <a:t>.  Use expert, referential, social powers instead.  It’s very poignant when we can use principles and present filters which are aligned with common sense.  It is very powerful to show how something is right or wrong by sharing an expert’s point of view.  </a:t>
            </a:r>
            <a:r>
              <a:rPr lang="en-US" b="1" u="sng" baseline="0" dirty="0" smtClean="0"/>
              <a:t>Right makes Might</a:t>
            </a:r>
            <a:r>
              <a:rPr lang="en-US" b="0" u="none" baseline="0" dirty="0" smtClean="0"/>
              <a:t>.  A speech Abraham Lincoln gave in Cooper Union.</a:t>
            </a:r>
          </a:p>
          <a:p>
            <a:endParaRPr lang="en-US" b="0" u="none" baseline="0" dirty="0" smtClean="0"/>
          </a:p>
          <a:p>
            <a:r>
              <a:rPr lang="en-US" b="0" u="none" baseline="0" dirty="0" smtClean="0"/>
              <a:t>All of these principles are meant to de-escalate and move you up the </a:t>
            </a:r>
            <a:r>
              <a:rPr lang="en-US" b="1" u="sng" baseline="0" dirty="0" smtClean="0"/>
              <a:t>Mind Realm</a:t>
            </a:r>
            <a:r>
              <a:rPr lang="en-US" b="0" u="none" baseline="0" dirty="0" smtClean="0"/>
              <a:t> from anger to reason, acceptance, and neutrality where you are more powerful and more in control.</a:t>
            </a:r>
          </a:p>
          <a:p>
            <a:r>
              <a:rPr lang="en-US" b="0" u="none" baseline="0" dirty="0" smtClean="0"/>
              <a:t>Part of being relaxed is being balanced or with minimal emotional intensity where you have discharged your anger or judgments.  Since unexpressed feelings don’t die and come back in uglier ways, have you expressed and released the pent-up emotions?  How many people know why lightening happen?</a:t>
            </a:r>
          </a:p>
          <a:p>
            <a:endParaRPr lang="en-US" b="0" u="none" baseline="0" dirty="0" smtClean="0"/>
          </a:p>
          <a:p>
            <a:r>
              <a:rPr lang="en-US" b="0" u="none" baseline="0" dirty="0" smtClean="0"/>
              <a:t>It’s </a:t>
            </a:r>
            <a:r>
              <a:rPr lang="en-US" b="1" u="sng" baseline="0" dirty="0" smtClean="0"/>
              <a:t>hard to relax when you are all pent-up </a:t>
            </a:r>
            <a:r>
              <a:rPr lang="en-US" b="0" u="none" baseline="0" dirty="0" smtClean="0"/>
              <a:t>and release thru chemical substances have side effects so find activities such as chatting with friends, bike-riding, or sports to bring yourself to neutral or as close to neutral as possible because being neutral is a very powerful position.</a:t>
            </a:r>
            <a:br>
              <a:rPr lang="en-US" b="0" u="none" baseline="0" dirty="0" smtClean="0"/>
            </a:br>
            <a:endParaRPr lang="en-US" b="0" u="none" baseline="0" dirty="0" smtClean="0"/>
          </a:p>
          <a:p>
            <a:r>
              <a:rPr lang="en-US" b="1" u="sng" baseline="0" dirty="0" smtClean="0"/>
              <a:t>After the Gymnastics picture</a:t>
            </a:r>
            <a:r>
              <a:rPr lang="en-US" b="0" u="none" baseline="0" dirty="0" smtClean="0"/>
              <a:t>: My daughter did gymnastics for 5 years and when I watch these girls do back-flips on the beam, it looks like magic and quite incredible.  But in reality, these girls spend many hours a week and make very small incremental progress just like in cultivating the conflict de-escalating muscles.  It takes focus, </a:t>
            </a:r>
            <a:r>
              <a:rPr lang="en-US" b="0" u="none" baseline="0" dirty="0" err="1" smtClean="0"/>
              <a:t>dedication,a</a:t>
            </a:r>
            <a:r>
              <a:rPr lang="en-US" b="0" u="none" baseline="0" dirty="0" smtClean="0"/>
              <a:t> </a:t>
            </a:r>
            <a:r>
              <a:rPr lang="en-US" b="0" u="none" baseline="0" dirty="0" err="1" smtClean="0"/>
              <a:t>nd</a:t>
            </a:r>
            <a:r>
              <a:rPr lang="en-US" b="0" u="none" baseline="0" dirty="0" smtClean="0"/>
              <a:t> lots of practice over time to shift from having a coercive orientation to having a harmonious disposition.</a:t>
            </a:r>
            <a:endParaRPr lang="en-US" b="0" u="none"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24</a:t>
            </a:fld>
            <a:endParaRPr lang="en-US"/>
          </a:p>
        </p:txBody>
      </p:sp>
    </p:spTree>
    <p:extLst>
      <p:ext uri="{BB962C8B-B14F-4D97-AF65-F5344CB8AC3E}">
        <p14:creationId xmlns:p14="http://schemas.microsoft.com/office/powerpoint/2010/main" xmlns="" val="18510734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“Power” is link to the map of consciousness which we have seen previously.  NO need to mention it.</a:t>
            </a:r>
          </a:p>
          <a:p>
            <a:endParaRPr lang="en-US" dirty="0" smtClean="0"/>
          </a:p>
          <a:p>
            <a:r>
              <a:rPr lang="en-US" dirty="0" smtClean="0"/>
              <a:t>Now</a:t>
            </a:r>
            <a:r>
              <a:rPr lang="en-US" baseline="0" dirty="0" smtClean="0"/>
              <a:t> we are into the tactics of executing with harmony in mind.  For example, see how the wrench that grabs the bolt does not move from it.  Once engaged, the region of </a:t>
            </a:r>
            <a:r>
              <a:rPr lang="en-US" baseline="0" dirty="0" err="1" smtClean="0"/>
              <a:t>of</a:t>
            </a:r>
            <a:r>
              <a:rPr lang="en-US" baseline="0" dirty="0" smtClean="0"/>
              <a:t> conflict is undisturbed and not moved.  To leave your opponent’s position along is key to your ability to maneuver around it. Because if you attacked it, your actions are controlled by it and you have gone where the opponent asked you to go. Instead, reserve your energy and only go to places which are most beneficial to you.  Also, given Newton’s law of action and reaction.  For every action you take, you will create an action that produces an equal and opposite reaction.  Then, you are caught in a chain of reactions initiated by your adversary and instead of running you own agenda, you are now in someone else realm of anger or courage and you are spending your precious time playing their game and not focused on accomplishing what you would like to accomplish...</a:t>
            </a:r>
          </a:p>
          <a:p>
            <a:endParaRPr lang="en-US" baseline="0" dirty="0" smtClean="0"/>
          </a:p>
          <a:p>
            <a:r>
              <a:rPr lang="en-US" b="1" u="sng" baseline="0" dirty="0" smtClean="0"/>
              <a:t>Last bullet </a:t>
            </a:r>
            <a:r>
              <a:rPr lang="en-US" baseline="0" dirty="0" smtClean="0"/>
              <a:t>- Acknowledge their position without moving it or resisting it in the slightest so you don’t draw more energy into their position.  If you resist, they will send in reinforcement by adding intensity and focus on their position.  The </a:t>
            </a:r>
            <a:r>
              <a:rPr lang="en-US" b="1" u="sng" baseline="0" dirty="0" smtClean="0"/>
              <a:t>Newton’s Law of Action and Reaction </a:t>
            </a:r>
            <a:r>
              <a:rPr lang="en-US" baseline="0" dirty="0" smtClean="0"/>
              <a:t>is immutable. </a:t>
            </a:r>
            <a:r>
              <a:rPr lang="en-US" dirty="0" smtClean="0">
                <a:hlinkClick r:id="rId3"/>
              </a:rPr>
              <a:t>http://en.wikipedia.org/wiki/Newton's_laws_of_motion</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25</a:t>
            </a:fld>
            <a:endParaRPr lang="en-US"/>
          </a:p>
        </p:txBody>
      </p:sp>
    </p:spTree>
    <p:extLst>
      <p:ext uri="{BB962C8B-B14F-4D97-AF65-F5344CB8AC3E}">
        <p14:creationId xmlns:p14="http://schemas.microsoft.com/office/powerpoint/2010/main" xmlns="" val="20925136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After</a:t>
            </a:r>
            <a:r>
              <a:rPr lang="en-US" b="1" u="sng" baseline="0" dirty="0" smtClean="0"/>
              <a:t> first bullet </a:t>
            </a:r>
            <a:r>
              <a:rPr lang="en-US" baseline="0" dirty="0" smtClean="0"/>
              <a:t>– When I said to the Logistics Manager that “I object that you can’t even talk to me” – I was escalating the conflict and not de-escalating because if I turned around and walked out of his office, then I could no longer hold him accountable for making that shipment.</a:t>
            </a:r>
          </a:p>
          <a:p>
            <a:r>
              <a:rPr lang="en-US" baseline="0" dirty="0" smtClean="0"/>
              <a:t>After second bullet = remember Output = Input + processes?  If you manage the output only, then you become a spectator and are dealing with the after effect of the production.  This is where you assert your </a:t>
            </a:r>
            <a:r>
              <a:rPr lang="en-US" b="1" u="sng" baseline="0" dirty="0" smtClean="0"/>
              <a:t>INPUT</a:t>
            </a:r>
          </a:p>
          <a:p>
            <a:endParaRPr lang="en-US" b="1" u="sng" baseline="0" dirty="0" smtClean="0"/>
          </a:p>
          <a:p>
            <a:r>
              <a:rPr lang="en-US" b="1" u="sng" baseline="0" dirty="0" smtClean="0"/>
              <a:t>After picture of crunching the crab leg: </a:t>
            </a:r>
            <a:r>
              <a:rPr lang="en-US" b="0" u="none" baseline="0" dirty="0" smtClean="0"/>
              <a:t>just crack it enough to get what you want.  No need to shatter it and smash the crab meat in the process.</a:t>
            </a:r>
          </a:p>
          <a:p>
            <a:endParaRPr lang="en-US" b="0" u="none" baseline="0" dirty="0" smtClean="0"/>
          </a:p>
          <a:p>
            <a:r>
              <a:rPr lang="en-US" b="0" u="none" baseline="0" dirty="0" smtClean="0"/>
              <a:t>Someone please type an accusation in one sentence and we will use that to demonstrate “Assertiveness” which is neither passiveness nor aggressiveness nor passive-aggressiveness.</a:t>
            </a:r>
          </a:p>
          <a:p>
            <a:endParaRPr lang="en-US" b="0" u="none" baseline="0" dirty="0" smtClean="0"/>
          </a:p>
          <a:p>
            <a:r>
              <a:rPr lang="en-US" b="0" u="none" baseline="0" dirty="0" smtClean="0"/>
              <a:t>After last bullet: kindly take 20 seconds to type in how you would re-arrange these words:  “and love is fair in all war”.</a:t>
            </a:r>
            <a:endParaRPr lang="en-US" b="0" u="none"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26</a:t>
            </a:fld>
            <a:endParaRPr lang="en-US"/>
          </a:p>
        </p:txBody>
      </p:sp>
    </p:spTree>
    <p:extLst>
      <p:ext uri="{BB962C8B-B14F-4D97-AF65-F5344CB8AC3E}">
        <p14:creationId xmlns:p14="http://schemas.microsoft.com/office/powerpoint/2010/main" xmlns="" val="10819695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After picture of the caterpillar</a:t>
            </a:r>
            <a:r>
              <a:rPr lang="en-US" dirty="0" smtClean="0"/>
              <a:t>:</a:t>
            </a:r>
            <a:r>
              <a:rPr lang="en-US" baseline="0" dirty="0" smtClean="0"/>
              <a:t> According to the </a:t>
            </a:r>
            <a:r>
              <a:rPr lang="en-US" b="1" u="sng" baseline="0" dirty="0" smtClean="0"/>
              <a:t>mirror identity </a:t>
            </a:r>
            <a:r>
              <a:rPr lang="en-US" baseline="0" dirty="0" smtClean="0"/>
              <a:t>principle, we derive our standing or position or ranking in duality by referencing something or somebody.  Just like the caterpillar who needs to grab onto the branch in order to reach out.  Most people get their identities most of the time from how others are treating them.  Especially when the Mind Realm is already in anger, shame, guilt; the responses are from the same </a:t>
            </a:r>
            <a:r>
              <a:rPr lang="en-US" b="1" u="sng" baseline="0" dirty="0" smtClean="0"/>
              <a:t>Mind realm</a:t>
            </a:r>
            <a:r>
              <a:rPr lang="en-US" baseline="0" dirty="0" smtClean="0"/>
              <a:t>.  People say what do you get when you squeeze an orange?  You get orange juice.  Why?  Because that is what is inside so when we bump into people or when people rub us the wrong way, what comes out is our predominate emotion created by the Mind Realm which we are in.  As we said previously, for most people, these mind realms transcend moods and people are caught in them.</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27</a:t>
            </a:fld>
            <a:endParaRPr lang="en-US"/>
          </a:p>
        </p:txBody>
      </p:sp>
    </p:spTree>
    <p:extLst>
      <p:ext uri="{BB962C8B-B14F-4D97-AF65-F5344CB8AC3E}">
        <p14:creationId xmlns:p14="http://schemas.microsoft.com/office/powerpoint/2010/main" xmlns="" val="21914760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After picture of time-bomb</a:t>
            </a:r>
            <a:r>
              <a:rPr lang="en-US" dirty="0" smtClean="0"/>
              <a:t>:</a:t>
            </a:r>
            <a:r>
              <a:rPr lang="en-US" baseline="0" dirty="0" smtClean="0"/>
              <a:t> by using the isolation principle, we are less likely to trigger explosions but remember that:  </a:t>
            </a:r>
          </a:p>
          <a:p>
            <a:endParaRPr lang="en-US" baseline="0" dirty="0" smtClean="0"/>
          </a:p>
          <a:p>
            <a:pPr lvl="1"/>
            <a:r>
              <a:rPr lang="en-US" dirty="0" smtClean="0"/>
              <a:t>Output = Input + Emotional Intensity + Mind Realm + Personal Filter + Predisposition</a:t>
            </a:r>
          </a:p>
          <a:p>
            <a:pPr lvl="1"/>
            <a:r>
              <a:rPr lang="en-US" dirty="0" smtClean="0"/>
              <a:t>People’s response</a:t>
            </a:r>
            <a:r>
              <a:rPr lang="en-US" baseline="0" dirty="0" smtClean="0"/>
              <a:t> = My actions + their emotion level + their personality + their conditioned response</a:t>
            </a:r>
            <a:endParaRPr lang="en-US" dirty="0" smtClean="0"/>
          </a:p>
          <a:p>
            <a:pPr lvl="1"/>
            <a:endParaRPr lang="en-US" dirty="0" smtClean="0"/>
          </a:p>
          <a:p>
            <a:pPr lvl="0"/>
            <a:r>
              <a:rPr lang="en-US" dirty="0" smtClean="0"/>
              <a:t>Some people are already always angry which not only describe their likely response but also the Mind Realm they are normally</a:t>
            </a:r>
            <a:r>
              <a:rPr lang="en-US" baseline="0" dirty="0" smtClean="0"/>
              <a:t> in when they are silent and keeping to themselves.</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28</a:t>
            </a:fld>
            <a:endParaRPr lang="en-US"/>
          </a:p>
        </p:txBody>
      </p:sp>
    </p:spTree>
    <p:extLst>
      <p:ext uri="{BB962C8B-B14F-4D97-AF65-F5344CB8AC3E}">
        <p14:creationId xmlns:p14="http://schemas.microsoft.com/office/powerpoint/2010/main" xmlns="" val="19912791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After the picture</a:t>
            </a:r>
            <a:r>
              <a:rPr lang="en-US" b="1" u="sng" baseline="0" dirty="0" smtClean="0"/>
              <a:t> of the jet </a:t>
            </a:r>
            <a:r>
              <a:rPr lang="en-US" baseline="0" dirty="0" smtClean="0"/>
              <a:t>– it is very powerful when you apply right makes right when you have manipulated the situation to your advantage.  For example, when you make your adversary stretch out their hand while contracting your hand, you end up in a situation where your hand is near you where you are more strength and the other person is fully extended and therefore weaker.  For example, when I told the </a:t>
            </a:r>
            <a:r>
              <a:rPr lang="en-US" b="1" u="sng" baseline="0" dirty="0" smtClean="0"/>
              <a:t>logistics manager </a:t>
            </a:r>
            <a:r>
              <a:rPr lang="en-US" baseline="0" dirty="0" smtClean="0"/>
              <a:t>that I </a:t>
            </a:r>
            <a:r>
              <a:rPr lang="en-US" b="1" u="sng" baseline="0" dirty="0" smtClean="0"/>
              <a:t>left him 2 phone messages </a:t>
            </a:r>
            <a:r>
              <a:rPr lang="en-US" baseline="0" dirty="0" smtClean="0"/>
              <a:t>and sent 3 emails which were unanswered in the past  4 days, </a:t>
            </a:r>
            <a:r>
              <a:rPr lang="en-US" b="1" u="sng" baseline="0" dirty="0" smtClean="0"/>
              <a:t>I am stretching him out and weakening his position </a:t>
            </a:r>
            <a:r>
              <a:rPr lang="en-US" baseline="0" dirty="0" smtClean="0"/>
              <a:t>and then when I said, I will leave right now if you would tell me that you are no longer responsible for the shipment and I will go look for someone else.  I just fortified my position and weakened his where he had little “good answers” </a:t>
            </a:r>
          </a:p>
          <a:p>
            <a:endParaRPr lang="en-US" baseline="0" dirty="0" smtClean="0"/>
          </a:p>
          <a:p>
            <a:r>
              <a:rPr lang="en-US" baseline="0" dirty="0" smtClean="0"/>
              <a:t>A response that is less confrontational would be “I am sorry, I am confused.  My phone calls and emails to you went unanswered over the past 4 days.  Is it because you would rather me engaging the logistics manager in my division?”  “I understand that you and your boss think that it is unfair that the Global Logistics team is carrying all the weight and doing the run-around for this very important and complex shipment”.  Right makes might and gentleness allows you to build rapport.</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29</a:t>
            </a:fld>
            <a:endParaRPr lang="en-US"/>
          </a:p>
        </p:txBody>
      </p:sp>
    </p:spTree>
    <p:extLst>
      <p:ext uri="{BB962C8B-B14F-4D97-AF65-F5344CB8AC3E}">
        <p14:creationId xmlns:p14="http://schemas.microsoft.com/office/powerpoint/2010/main" xmlns="" val="7121063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After picture of your</a:t>
            </a:r>
            <a:r>
              <a:rPr lang="en-US" b="1" u="sng" baseline="0" dirty="0" smtClean="0"/>
              <a:t> cup overflowing:  </a:t>
            </a:r>
            <a:endParaRPr lang="en-US" b="0" u="none" baseline="0" dirty="0" smtClean="0"/>
          </a:p>
          <a:p>
            <a:endParaRPr lang="en-US" b="0" u="none"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After picture of the bird on the branch</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baseline="0" dirty="0" smtClean="0"/>
              <a:t>:  </a:t>
            </a:r>
            <a:r>
              <a:rPr lang="en-US" b="0" u="none" baseline="0" dirty="0" smtClean="0"/>
              <a:t>Talk about the source versus a sink of carbohydrates on a tree.  A person becomes a source of harmony after they can overcome their six human traits and be able to compensate for those that are more severely trapped in their six human traits…  With your practice and application of the principles, you are a source of harmony or your projects and can help any organization to increase their velocity in obtaining results.</a:t>
            </a:r>
            <a:endParaRPr lang="en-US" b="0" u="none" dirty="0" smtClean="0"/>
          </a:p>
          <a:p>
            <a:endParaRPr lang="en-US" b="0" u="none" baseline="0" dirty="0" smtClean="0"/>
          </a:p>
          <a:p>
            <a:r>
              <a:rPr lang="en-US" b="1" u="sng" dirty="0" smtClean="0"/>
              <a:t>At the end of the slide </a:t>
            </a:r>
            <a:r>
              <a:rPr lang="en-US" dirty="0" smtClean="0"/>
              <a:t>– ask for if there are any questions.</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30</a:t>
            </a:fld>
            <a:endParaRPr lang="en-US"/>
          </a:p>
        </p:txBody>
      </p:sp>
    </p:spTree>
    <p:extLst>
      <p:ext uri="{BB962C8B-B14F-4D97-AF65-F5344CB8AC3E}">
        <p14:creationId xmlns:p14="http://schemas.microsoft.com/office/powerpoint/2010/main" xmlns="" val="946191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468D536F-0E9C-4305-BE86-A04BEF940C4F}"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n-US" b="1" u="sng" dirty="0" smtClean="0">
                <a:latin typeface="Arial" pitchFamily="34" charset="0"/>
                <a:cs typeface="Arial" pitchFamily="34" charset="0"/>
              </a:rPr>
              <a:t>Chat-1</a:t>
            </a:r>
            <a:r>
              <a:rPr lang="en-US" dirty="0" smtClean="0">
                <a:latin typeface="Arial" pitchFamily="34" charset="0"/>
                <a:cs typeface="Arial" pitchFamily="34" charset="0"/>
              </a:rPr>
              <a:t>: Ask people to type in their definition of a principle.</a:t>
            </a:r>
          </a:p>
          <a:p>
            <a:pPr eaLnBrk="1" hangingPunct="1"/>
            <a:r>
              <a:rPr lang="en-US" b="1" u="sng" dirty="0" smtClean="0">
                <a:latin typeface="Arial" pitchFamily="34" charset="0"/>
                <a:cs typeface="Arial" pitchFamily="34" charset="0"/>
              </a:rPr>
              <a:t>Chat-2</a:t>
            </a:r>
            <a:r>
              <a:rPr lang="en-US" dirty="0" smtClean="0">
                <a:latin typeface="Arial" pitchFamily="34" charset="0"/>
                <a:cs typeface="Arial" pitchFamily="34" charset="0"/>
              </a:rPr>
              <a:t>: Ask people what are the two constants</a:t>
            </a:r>
            <a:r>
              <a:rPr lang="en-US" baseline="0" dirty="0" smtClean="0">
                <a:latin typeface="Arial" pitchFamily="34" charset="0"/>
                <a:cs typeface="Arial" pitchFamily="34" charset="0"/>
              </a:rPr>
              <a:t> in life?</a:t>
            </a:r>
          </a:p>
          <a:p>
            <a:pPr eaLnBrk="1" hangingPunct="1"/>
            <a:endParaRPr lang="en-US" baseline="0" dirty="0" smtClean="0">
              <a:latin typeface="Arial" pitchFamily="34" charset="0"/>
              <a:cs typeface="Arial" pitchFamily="34" charset="0"/>
            </a:endParaRPr>
          </a:p>
          <a:p>
            <a:pPr eaLnBrk="1" hangingPunct="1"/>
            <a:r>
              <a:rPr lang="en-US" baseline="0" dirty="0" smtClean="0">
                <a:latin typeface="Arial" pitchFamily="34" charset="0"/>
                <a:cs typeface="Arial" pitchFamily="34" charset="0"/>
              </a:rPr>
              <a:t>Any questions before we leave this slide?  This is the basic definition so the process would be for each person to examine if something is a principle thru observation and testing.  Once you believe something is a principle, then the principle can help you to you to understand the situation, navigate effectively, and create the results you want. </a:t>
            </a:r>
            <a:endParaRPr lang="en-US" dirty="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123E487B-6530-4590-A169-77ADCC8681F6}"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r>
              <a:rPr lang="en-US" dirty="0" smtClean="0">
                <a:latin typeface="Arial" pitchFamily="34" charset="0"/>
                <a:cs typeface="Arial" pitchFamily="34" charset="0"/>
              </a:rPr>
              <a:t>The young man buying an umbrella. – the </a:t>
            </a:r>
            <a:r>
              <a:rPr lang="en-US" b="1" u="sng" dirty="0" smtClean="0">
                <a:latin typeface="Arial" pitchFamily="34" charset="0"/>
                <a:cs typeface="Arial" pitchFamily="34" charset="0"/>
              </a:rPr>
              <a:t>principle of negotiation</a:t>
            </a:r>
            <a:r>
              <a:rPr lang="en-US" dirty="0" smtClean="0">
                <a:latin typeface="Arial" pitchFamily="34" charset="0"/>
                <a:cs typeface="Arial" pitchFamily="34" charset="0"/>
              </a:rPr>
              <a:t>…</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The principle of </a:t>
            </a:r>
            <a:r>
              <a:rPr lang="en-US" b="1" u="sng" dirty="0" smtClean="0">
                <a:latin typeface="Arial" pitchFamily="34" charset="0"/>
                <a:cs typeface="Arial" pitchFamily="34" charset="0"/>
              </a:rPr>
              <a:t>non-contradiction</a:t>
            </a:r>
            <a:r>
              <a:rPr lang="en-US" dirty="0" smtClean="0">
                <a:latin typeface="Arial" pitchFamily="34" charset="0"/>
                <a:cs typeface="Arial" pitchFamily="34" charset="0"/>
              </a:rPr>
              <a:t>.</a:t>
            </a:r>
          </a:p>
          <a:p>
            <a:pPr eaLnBrk="1" hangingPunct="1"/>
            <a:r>
              <a:rPr lang="en-US" dirty="0" smtClean="0">
                <a:latin typeface="Arial" pitchFamily="34" charset="0"/>
                <a:cs typeface="Arial" pitchFamily="34" charset="0"/>
              </a:rPr>
              <a:t>The village elder sitting court. Abdul</a:t>
            </a:r>
            <a:r>
              <a:rPr lang="en-US" baseline="0" dirty="0" smtClean="0">
                <a:latin typeface="Arial" pitchFamily="34" charset="0"/>
                <a:cs typeface="Arial" pitchFamily="34" charset="0"/>
              </a:rPr>
              <a:t> complains and says that Hussein drives his flock of sheep across his field to drink from the river everyday trampling his plants and that Hussein should not do it again.  The village elder answered “You are right”</a:t>
            </a:r>
          </a:p>
          <a:p>
            <a:pPr eaLnBrk="1" hangingPunct="1"/>
            <a:r>
              <a:rPr lang="en-US" baseline="0" dirty="0" smtClean="0">
                <a:latin typeface="Arial" pitchFamily="34" charset="0"/>
                <a:cs typeface="Arial" pitchFamily="34" charset="0"/>
              </a:rPr>
              <a:t>Hussein then spoke up in his own defense by saying that “it is the tradition that any </a:t>
            </a:r>
            <a:r>
              <a:rPr lang="en-US" baseline="0" dirty="0" err="1" smtClean="0">
                <a:latin typeface="Arial" pitchFamily="34" charset="0"/>
                <a:cs typeface="Arial" pitchFamily="34" charset="0"/>
              </a:rPr>
              <a:t>shepard</a:t>
            </a:r>
            <a:r>
              <a:rPr lang="en-US" baseline="0" dirty="0" smtClean="0">
                <a:latin typeface="Arial" pitchFamily="34" charset="0"/>
                <a:cs typeface="Arial" pitchFamily="34" charset="0"/>
              </a:rPr>
              <a:t> is </a:t>
            </a:r>
            <a:r>
              <a:rPr lang="en-US" baseline="0" dirty="0" err="1" smtClean="0">
                <a:latin typeface="Arial" pitchFamily="34" charset="0"/>
                <a:cs typeface="Arial" pitchFamily="34" charset="0"/>
              </a:rPr>
              <a:t>givent</a:t>
            </a:r>
            <a:r>
              <a:rPr lang="en-US" baseline="0" dirty="0" smtClean="0">
                <a:latin typeface="Arial" pitchFamily="34" charset="0"/>
                <a:cs typeface="Arial" pitchFamily="34" charset="0"/>
              </a:rPr>
              <a:t> he right of passage to go over any person’s property to get to the river.  And the village elder answered “ you are right”.</a:t>
            </a:r>
          </a:p>
          <a:p>
            <a:pPr eaLnBrk="1" hangingPunct="1"/>
            <a:endParaRPr lang="en-US" baseline="0" dirty="0" smtClean="0">
              <a:latin typeface="Arial" pitchFamily="34" charset="0"/>
              <a:cs typeface="Arial" pitchFamily="34" charset="0"/>
            </a:endParaRPr>
          </a:p>
          <a:p>
            <a:pPr eaLnBrk="1" hangingPunct="1"/>
            <a:r>
              <a:rPr lang="en-US" baseline="0" dirty="0" smtClean="0">
                <a:latin typeface="Arial" pitchFamily="34" charset="0"/>
                <a:cs typeface="Arial" pitchFamily="34" charset="0"/>
              </a:rPr>
              <a:t>Definition of conflict:  </a:t>
            </a:r>
            <a:r>
              <a:rPr lang="en-US" b="1" u="sng" baseline="0" dirty="0" smtClean="0">
                <a:latin typeface="Arial" pitchFamily="34" charset="0"/>
                <a:cs typeface="Arial" pitchFamily="34" charset="0"/>
              </a:rPr>
              <a:t>Principle of Collision</a:t>
            </a:r>
            <a:r>
              <a:rPr lang="en-US" baseline="0" dirty="0" smtClean="0">
                <a:latin typeface="Arial" pitchFamily="34" charset="0"/>
                <a:cs typeface="Arial" pitchFamily="34" charset="0"/>
              </a:rPr>
              <a:t>: Objects moving in different directions or at different speeds – so you have collisions.</a:t>
            </a:r>
          </a:p>
          <a:p>
            <a:pPr eaLnBrk="1" hangingPunct="1"/>
            <a:r>
              <a:rPr lang="en-US" baseline="0" dirty="0" smtClean="0">
                <a:latin typeface="Arial" pitchFamily="34" charset="0"/>
                <a:cs typeface="Arial" pitchFamily="34" charset="0"/>
              </a:rPr>
              <a:t>One source of conflict at the work place – industrial revolution, specialization, differentiation with deep and profound knowledge in each functional area – This gave rise to the need for a coordinator, planner, or manager to control flow, pacing, and handoff criteria.  Interdepartmental or organizational </a:t>
            </a:r>
            <a:r>
              <a:rPr lang="en-US" baseline="0" dirty="0" err="1" smtClean="0">
                <a:latin typeface="Arial" pitchFamily="34" charset="0"/>
                <a:cs typeface="Arial" pitchFamily="34" charset="0"/>
              </a:rPr>
              <a:t>siloing</a:t>
            </a:r>
            <a:r>
              <a:rPr lang="en-US" baseline="0" dirty="0" smtClean="0">
                <a:latin typeface="Arial" pitchFamily="34" charset="0"/>
                <a:cs typeface="Arial" pitchFamily="34" charset="0"/>
              </a:rPr>
              <a:t> is one source of conflict in the work place. But that is only a very small part of the conflicts we experience in the Workplace Ecosystems.</a:t>
            </a:r>
            <a:endParaRPr lang="en-US"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smtClean="0"/>
              <a:t>POLL: </a:t>
            </a:r>
            <a:r>
              <a:rPr lang="en-US" b="1" u="sng" baseline="0" dirty="0" smtClean="0">
                <a:solidFill>
                  <a:srgbClr val="FF0000"/>
                </a:solidFill>
              </a:rPr>
              <a:t>What emotions do you feel when you see the picture of the man with a camera taking a picture of the barrel of the </a:t>
            </a:r>
            <a:r>
              <a:rPr lang="en-US" b="1" u="sng" baseline="0" dirty="0" err="1" smtClean="0">
                <a:solidFill>
                  <a:srgbClr val="FF0000"/>
                </a:solidFill>
              </a:rPr>
              <a:t>assualt</a:t>
            </a:r>
            <a:r>
              <a:rPr lang="en-US" b="1" u="sng" baseline="0" dirty="0" smtClean="0">
                <a:solidFill>
                  <a:srgbClr val="FF0000"/>
                </a:solidFill>
              </a:rPr>
              <a:t> </a:t>
            </a:r>
            <a:r>
              <a:rPr lang="en-US" b="1" u="sng" baseline="0" dirty="0" err="1" smtClean="0">
                <a:solidFill>
                  <a:srgbClr val="FF0000"/>
                </a:solidFill>
              </a:rPr>
              <a:t>rilfe</a:t>
            </a:r>
            <a:r>
              <a:rPr lang="en-US" b="1" u="sng" baseline="0" dirty="0" smtClean="0">
                <a:solidFill>
                  <a:srgbClr val="FF0000"/>
                </a:solidFill>
              </a:rPr>
              <a:t>? (do this poll after the last picture is shown…)</a:t>
            </a:r>
          </a:p>
          <a:p>
            <a:endParaRPr lang="en-US" dirty="0" smtClean="0"/>
          </a:p>
          <a:p>
            <a:pPr marL="685800" lvl="1" indent="-228600">
              <a:buAutoNum type="arabicPeriod"/>
            </a:pPr>
            <a:r>
              <a:rPr lang="en-US" dirty="0" smtClean="0"/>
              <a:t>Fear</a:t>
            </a:r>
          </a:p>
          <a:p>
            <a:pPr marL="685800" lvl="1" indent="-228600">
              <a:buAutoNum type="arabicPeriod"/>
            </a:pPr>
            <a:r>
              <a:rPr lang="en-US" dirty="0" smtClean="0"/>
              <a:t>Apathy</a:t>
            </a:r>
          </a:p>
          <a:p>
            <a:pPr marL="685800" lvl="1" indent="-228600">
              <a:buAutoNum type="arabicPeriod"/>
            </a:pPr>
            <a:r>
              <a:rPr lang="en-US" dirty="0" smtClean="0"/>
              <a:t>Disbelief</a:t>
            </a:r>
          </a:p>
          <a:p>
            <a:pPr marL="685800" lvl="1" indent="-228600">
              <a:buAutoNum type="arabicPeriod"/>
            </a:pPr>
            <a:r>
              <a:rPr lang="en-US" dirty="0" smtClean="0"/>
              <a:t>Anger</a:t>
            </a:r>
          </a:p>
          <a:p>
            <a:pPr marL="685800" lvl="1" indent="-228600">
              <a:buAutoNum type="arabicPeriod"/>
            </a:pPr>
            <a:r>
              <a:rPr lang="en-US" dirty="0" smtClean="0"/>
              <a:t>Surprise</a:t>
            </a:r>
          </a:p>
          <a:p>
            <a:endParaRPr lang="en-US" dirty="0" smtClean="0"/>
          </a:p>
          <a:p>
            <a:r>
              <a:rPr lang="en-US" dirty="0" smtClean="0"/>
              <a:t>- Explain the video before and explain the process</a:t>
            </a:r>
            <a:r>
              <a:rPr lang="en-US" baseline="0" dirty="0" smtClean="0"/>
              <a:t> of exposing the water.</a:t>
            </a:r>
            <a:endParaRPr lang="en-US" dirty="0" smtClean="0"/>
          </a:p>
          <a:p>
            <a:endParaRPr lang="en-US" dirty="0" smtClean="0"/>
          </a:p>
          <a:p>
            <a:r>
              <a:rPr lang="en-US" dirty="0" smtClean="0"/>
              <a:t>Visualize that there is a plank about shoulder-width apart in your room and that you need to get up and walk across it.  It is fair</a:t>
            </a:r>
            <a:r>
              <a:rPr lang="en-US" baseline="0" dirty="0" smtClean="0"/>
              <a:t> to say that most people could walk on that plank.  Yes?</a:t>
            </a:r>
          </a:p>
          <a:p>
            <a:endParaRPr lang="en-US" baseline="0" dirty="0" smtClean="0"/>
          </a:p>
          <a:p>
            <a:r>
              <a:rPr lang="en-US" baseline="0" dirty="0" smtClean="0"/>
              <a:t>Now let’s put the same piece of wood between two 50 story buildings on a windless day, and you need to walk across the plank.  Can you walk across the plank?  If you don’t think that you can walk across the plank, what would you be thinking?  That thought is knocking you off balance.</a:t>
            </a:r>
          </a:p>
          <a:p>
            <a:endParaRPr lang="en-US" baseline="0" dirty="0" smtClean="0"/>
          </a:p>
          <a:p>
            <a:pPr marL="171450" indent="-171450">
              <a:buFontTx/>
              <a:buChar char="-"/>
            </a:pPr>
            <a:r>
              <a:rPr lang="en-US" baseline="0" dirty="0" smtClean="0"/>
              <a:t>Show video on webinars in a small screen due to latency - Click on </a:t>
            </a:r>
            <a:r>
              <a:rPr lang="en-US" b="1" u="sng" baseline="0" dirty="0" smtClean="0"/>
              <a:t>walk </a:t>
            </a:r>
            <a:r>
              <a:rPr lang="en-US" baseline="0" dirty="0" smtClean="0"/>
              <a:t>to see Alex </a:t>
            </a:r>
            <a:r>
              <a:rPr lang="en-US" baseline="0" dirty="0" err="1" smtClean="0"/>
              <a:t>Honnold</a:t>
            </a:r>
            <a:r>
              <a:rPr lang="en-US" baseline="0" dirty="0" smtClean="0"/>
              <a:t> climb.</a:t>
            </a:r>
          </a:p>
          <a:p>
            <a:pPr marL="0" indent="0">
              <a:buFontTx/>
              <a:buNone/>
            </a:pPr>
            <a:r>
              <a:rPr lang="en-US" baseline="0" dirty="0" smtClean="0"/>
              <a:t>Behavioral kinesiology has statistically proven that our bodies are instruments of truths.  The body is strengthened is we tell the truth and the body is weakened when we tell a lie.  For example think of someone you admire and that should make you feel better and stronger.  Now think of a puppy being run over </a:t>
            </a:r>
            <a:r>
              <a:rPr lang="en-US" baseline="0" dirty="0" err="1" smtClean="0"/>
              <a:t>bya</a:t>
            </a:r>
            <a:r>
              <a:rPr lang="en-US" baseline="0" dirty="0" smtClean="0"/>
              <a:t> car, that thought typically drains all the energy from your body.  What’s the point?  The point is that each thought can strengthen you or weaken you so choose and limit your thoughts very carefully. The collective unconscious flows thru the human mind as you can observe in your own head about the 12,000 to 60,000 thoughts that go thru your mind daily.  You don’t think many of your thoughts because if you did think all your thoughts, then you can stop thinking but you can’t stop thinking.  We can focus and limit the mind from wondering all over the place.  It’s like no one is at home.  The universal starting point of controlling conflict begins by the mind understanding and applying specific principles. </a:t>
            </a:r>
          </a:p>
          <a:p>
            <a:pPr marL="0" indent="0">
              <a:buFontTx/>
              <a:buNone/>
            </a:pPr>
            <a:endParaRPr lang="en-US" baseline="0" dirty="0" smtClean="0"/>
          </a:p>
          <a:p>
            <a:pPr marL="171450" indent="-171450">
              <a:buFontTx/>
              <a:buChar char="-"/>
            </a:pPr>
            <a:r>
              <a:rPr lang="en-US" baseline="0" dirty="0" smtClean="0"/>
              <a:t>Fear makes your face go pale and you cower.  Anger makes you rise up and your face turns red.  </a:t>
            </a:r>
          </a:p>
          <a:p>
            <a:pPr marL="171450" indent="-171450">
              <a:buFontTx/>
              <a:buChar char="-"/>
            </a:pPr>
            <a:r>
              <a:rPr lang="en-US" b="1" u="sng" baseline="0" dirty="0" smtClean="0">
                <a:solidFill>
                  <a:srgbClr val="FF0000"/>
                </a:solidFill>
              </a:rPr>
              <a:t>What emotions do you feel when you see the picture of the man with a camera taking a picture of the barrel of the </a:t>
            </a:r>
            <a:r>
              <a:rPr lang="en-US" b="1" u="sng" baseline="0" dirty="0" err="1" smtClean="0">
                <a:solidFill>
                  <a:srgbClr val="FF0000"/>
                </a:solidFill>
              </a:rPr>
              <a:t>assualt</a:t>
            </a:r>
            <a:r>
              <a:rPr lang="en-US" b="1" u="sng" baseline="0" dirty="0" smtClean="0">
                <a:solidFill>
                  <a:srgbClr val="FF0000"/>
                </a:solidFill>
              </a:rPr>
              <a:t> </a:t>
            </a:r>
            <a:r>
              <a:rPr lang="en-US" b="1" u="sng" baseline="0" dirty="0" err="1" smtClean="0">
                <a:solidFill>
                  <a:srgbClr val="FF0000"/>
                </a:solidFill>
              </a:rPr>
              <a:t>rilfe</a:t>
            </a:r>
            <a:r>
              <a:rPr lang="en-US" b="1" u="sng" baseline="0" dirty="0" smtClean="0">
                <a:solidFill>
                  <a:srgbClr val="FF0000"/>
                </a:solidFill>
              </a:rPr>
              <a:t>?</a:t>
            </a:r>
          </a:p>
          <a:p>
            <a:pPr marL="171450" indent="-171450">
              <a:buFontTx/>
              <a:buChar char="-"/>
            </a:pPr>
            <a:r>
              <a:rPr lang="en-US" b="1" u="sng" baseline="0" dirty="0" smtClean="0">
                <a:solidFill>
                  <a:srgbClr val="FF0000"/>
                </a:solidFill>
              </a:rPr>
              <a:t>Whatever emotions or thoughts you have on the camera-</a:t>
            </a:r>
            <a:r>
              <a:rPr lang="en-US" b="1" u="sng" baseline="0" dirty="0" err="1" smtClean="0">
                <a:solidFill>
                  <a:srgbClr val="FF0000"/>
                </a:solidFill>
              </a:rPr>
              <a:t>vs</a:t>
            </a:r>
            <a:r>
              <a:rPr lang="en-US" b="1" u="sng" baseline="0" dirty="0" smtClean="0">
                <a:solidFill>
                  <a:srgbClr val="FF0000"/>
                </a:solidFill>
              </a:rPr>
              <a:t>-rifle picture is purely your o</a:t>
            </a:r>
            <a:r>
              <a:rPr lang="en-US" b="1" u="sng" baseline="0" dirty="0" smtClean="0"/>
              <a:t>wn</a:t>
            </a:r>
            <a:r>
              <a:rPr lang="en-US" baseline="0" dirty="0" smtClean="0"/>
              <a:t> making based on your predisposition and personal filters.  All afflictive emotions or all emotions are internal by nature.  We can condition our responses or we would react per our scripting or programming.  Either way, my interpretations, </a:t>
            </a:r>
            <a:r>
              <a:rPr lang="en-US" baseline="0" dirty="0" err="1" smtClean="0"/>
              <a:t>rections</a:t>
            </a:r>
            <a:r>
              <a:rPr lang="en-US" baseline="0" dirty="0" smtClean="0"/>
              <a:t>, emotions, and feelings are entirely my.</a:t>
            </a:r>
          </a:p>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6</a:t>
            </a:fld>
            <a:endParaRPr lang="en-US"/>
          </a:p>
        </p:txBody>
      </p:sp>
    </p:spTree>
    <p:extLst>
      <p:ext uri="{BB962C8B-B14F-4D97-AF65-F5344CB8AC3E}">
        <p14:creationId xmlns:p14="http://schemas.microsoft.com/office/powerpoint/2010/main" xmlns="" val="250094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pPr marL="171450" indent="-171450">
              <a:buFontTx/>
              <a:buChar char="-"/>
            </a:pPr>
            <a:r>
              <a:rPr lang="en-US" dirty="0" smtClean="0"/>
              <a:t>The picture in the lower right hand corner shows that the situation is constantly changing.  Many factors are coming into play while many things are vanishing or no longer in play…</a:t>
            </a:r>
          </a:p>
          <a:p>
            <a:pPr marL="171450" indent="-171450">
              <a:buFontTx/>
              <a:buChar char="-"/>
            </a:pPr>
            <a:endParaRPr lang="en-US" dirty="0" smtClean="0"/>
          </a:p>
          <a:p>
            <a:pPr marL="171450" indent="-171450">
              <a:buFontTx/>
              <a:buChar char="-"/>
            </a:pPr>
            <a:r>
              <a:rPr lang="en-US" dirty="0" smtClean="0"/>
              <a:t>- It is easy to get tunnel-vision</a:t>
            </a:r>
            <a:r>
              <a:rPr lang="en-US" baseline="0" dirty="0" smtClean="0"/>
              <a:t> </a:t>
            </a:r>
            <a:r>
              <a:rPr lang="en-US" dirty="0" smtClean="0"/>
              <a:t>and dogmatic about applying principles. </a:t>
            </a:r>
          </a:p>
          <a:p>
            <a:pPr marL="171450" indent="-171450">
              <a:buFontTx/>
              <a:buChar char="-"/>
            </a:pPr>
            <a:endParaRPr lang="en-US" dirty="0" smtClean="0"/>
          </a:p>
          <a:p>
            <a:pPr marL="171450" indent="-171450">
              <a:buFontTx/>
              <a:buChar char="-"/>
            </a:pPr>
            <a:r>
              <a:rPr lang="en-US" dirty="0" smtClean="0"/>
              <a:t>FTF – does not mean anything is first..  So principles are easy to misunderstand and even easier</a:t>
            </a:r>
            <a:r>
              <a:rPr lang="en-US" baseline="0" dirty="0" smtClean="0"/>
              <a:t> to </a:t>
            </a:r>
            <a:r>
              <a:rPr lang="en-US" baseline="0" dirty="0" err="1" smtClean="0"/>
              <a:t>mis</a:t>
            </a:r>
            <a:r>
              <a:rPr lang="en-US" baseline="0" dirty="0" smtClean="0"/>
              <a:t>-apply.</a:t>
            </a:r>
            <a:endParaRPr lang="en-US" dirty="0" smtClean="0"/>
          </a:p>
          <a:p>
            <a:pPr marL="171450" indent="-171450">
              <a:buFontTx/>
              <a:buChar char="-"/>
            </a:pPr>
            <a:endParaRPr lang="en-US" dirty="0" smtClean="0"/>
          </a:p>
          <a:p>
            <a:pPr marL="171450" indent="-171450">
              <a:buFontTx/>
              <a:buChar char="-"/>
            </a:pPr>
            <a:r>
              <a:rPr lang="en-US" dirty="0" smtClean="0"/>
              <a:t>- </a:t>
            </a:r>
            <a:r>
              <a:rPr lang="en-US" b="1" u="sng" dirty="0" smtClean="0"/>
              <a:t>any questions</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7</a:t>
            </a:fld>
            <a:endParaRPr lang="en-US"/>
          </a:p>
        </p:txBody>
      </p:sp>
    </p:spTree>
    <p:extLst>
      <p:ext uri="{BB962C8B-B14F-4D97-AF65-F5344CB8AC3E}">
        <p14:creationId xmlns:p14="http://schemas.microsoft.com/office/powerpoint/2010/main" xmlns="" val="406322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Improving</a:t>
            </a:r>
            <a:r>
              <a:rPr lang="en-US" baseline="0" dirty="0" smtClean="0"/>
              <a:t> personal skills are slow because:</a:t>
            </a:r>
          </a:p>
          <a:p>
            <a:pPr marL="228600" indent="-228600">
              <a:buAutoNum type="arabicPeriod"/>
            </a:pPr>
            <a:r>
              <a:rPr lang="en-US" b="1" u="sng" baseline="0" dirty="0" smtClean="0"/>
              <a:t>4 – stages of learning</a:t>
            </a:r>
            <a:r>
              <a:rPr lang="en-US" baseline="0" dirty="0" smtClean="0"/>
              <a:t>… Need to memorize a few principles once you have validated that the principle is a real principle.</a:t>
            </a:r>
          </a:p>
          <a:p>
            <a:pPr marL="228600" indent="-228600">
              <a:buAutoNum type="arabicPeriod"/>
            </a:pPr>
            <a:r>
              <a:rPr lang="en-US" baseline="0" dirty="0" smtClean="0"/>
              <a:t>I am right.  You and everyone else are wrong</a:t>
            </a:r>
          </a:p>
          <a:p>
            <a:pPr marL="228600" indent="-228600">
              <a:buAutoNum type="arabicPeriod"/>
            </a:pPr>
            <a:r>
              <a:rPr lang="en-US" baseline="0" dirty="0" smtClean="0"/>
              <a:t>I am stuck and I can hear you but I can’t move my head or body.  I am pinned down by my emotional trauma and I am not up to dealing with things.</a:t>
            </a:r>
          </a:p>
          <a:p>
            <a:pPr marL="228600" indent="-228600">
              <a:buAutoNum type="arabicPeriod"/>
            </a:pPr>
            <a:endParaRPr lang="en-US" baseline="0" dirty="0" smtClean="0"/>
          </a:p>
          <a:p>
            <a:pPr marL="0" indent="0">
              <a:buNone/>
            </a:pPr>
            <a:r>
              <a:rPr lang="en-US" baseline="0" dirty="0" smtClean="0"/>
              <a:t>The point of sharing this is to invite you to fully rally your resources to take yourself to the next level so we can be sure no one moved my cheese.</a:t>
            </a:r>
          </a:p>
          <a:p>
            <a:pPr marL="0" indent="0">
              <a:buNone/>
            </a:pPr>
            <a:endParaRPr lang="en-US" baseline="0" dirty="0" smtClean="0"/>
          </a:p>
          <a:p>
            <a:pPr marL="0" indent="0">
              <a:buNone/>
            </a:pPr>
            <a:r>
              <a:rPr lang="en-US" baseline="0" dirty="0" smtClean="0"/>
              <a:t>- </a:t>
            </a:r>
            <a:r>
              <a:rPr lang="en-US" baseline="0" dirty="0" err="1" smtClean="0"/>
              <a:t>Satified</a:t>
            </a:r>
            <a:r>
              <a:rPr lang="en-US" baseline="0" dirty="0" smtClean="0"/>
              <a:t> needs do not </a:t>
            </a:r>
            <a:r>
              <a:rPr lang="en-US" baseline="0" dirty="0" err="1" smtClean="0"/>
              <a:t>movitivate</a:t>
            </a:r>
            <a:r>
              <a:rPr lang="en-US" baseline="0" dirty="0" smtClean="0"/>
              <a:t>.  Poverty gives rigor.  Too much sugar in the blood give diabetes.  Too much protein in the blood gives gout.  Too much sleep makes groggy.  Too much food stops me from breathing.  Too much sun burns and too much water drowns.  The lack of something and the pang of hunger makes food particularly tastier.</a:t>
            </a:r>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8</a:t>
            </a:fld>
            <a:endParaRPr lang="en-US"/>
          </a:p>
        </p:txBody>
      </p:sp>
    </p:spTree>
    <p:extLst>
      <p:ext uri="{BB962C8B-B14F-4D97-AF65-F5344CB8AC3E}">
        <p14:creationId xmlns:p14="http://schemas.microsoft.com/office/powerpoint/2010/main" xmlns="" val="3108568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smtClean="0"/>
              <a:t>Give examples of conflicts</a:t>
            </a:r>
          </a:p>
          <a:p>
            <a:pPr marL="685800" lvl="1" indent="-228600">
              <a:buFont typeface="+mj-lt"/>
              <a:buAutoNum type="arabicPeriod"/>
            </a:pPr>
            <a:r>
              <a:rPr lang="en-US" dirty="0" smtClean="0"/>
              <a:t>With the </a:t>
            </a:r>
            <a:r>
              <a:rPr lang="en-US" b="1" u="sng" dirty="0" smtClean="0"/>
              <a:t>Global Logistics Manager</a:t>
            </a:r>
            <a:r>
              <a:rPr lang="en-US" dirty="0" smtClean="0"/>
              <a:t>.</a:t>
            </a:r>
          </a:p>
          <a:p>
            <a:pPr marL="685800" lvl="1" indent="-228600">
              <a:buFont typeface="+mj-lt"/>
              <a:buAutoNum type="arabicPeriod"/>
            </a:pPr>
            <a:r>
              <a:rPr lang="en-US" b="1" u="sng" dirty="0" smtClean="0"/>
              <a:t>Solutions Architect</a:t>
            </a:r>
            <a:r>
              <a:rPr lang="en-US" dirty="0" smtClean="0"/>
              <a:t>/Network Architect – spoke to her human</a:t>
            </a:r>
            <a:r>
              <a:rPr lang="en-US" baseline="0" dirty="0" smtClean="0"/>
              <a:t> need to be significant and the fact that the team is new so basic trust has not been established yet…</a:t>
            </a:r>
            <a:endParaRPr lang="en-US" dirty="0" smtClean="0"/>
          </a:p>
          <a:p>
            <a:pPr marL="685800" lvl="1" indent="-228600">
              <a:buFont typeface="+mj-lt"/>
              <a:buAutoNum type="arabicPeriod"/>
            </a:pPr>
            <a:r>
              <a:rPr lang="en-US" b="1" u="sng" dirty="0" smtClean="0"/>
              <a:t>Processes can create conflicts</a:t>
            </a:r>
            <a:r>
              <a:rPr lang="en-US" dirty="0" smtClean="0"/>
              <a:t>.  Project</a:t>
            </a:r>
            <a:r>
              <a:rPr lang="en-US" baseline="0" dirty="0" smtClean="0"/>
              <a:t> coordination group creates service requests and the </a:t>
            </a:r>
            <a:r>
              <a:rPr lang="en-US" b="1" u="sng" baseline="0" dirty="0" smtClean="0"/>
              <a:t>Systems group deletes the service records </a:t>
            </a:r>
            <a:r>
              <a:rPr lang="en-US" baseline="0" dirty="0" smtClean="0"/>
              <a:t>while they sit with 15 second walk of each other.  WHY:  the organizational culture is imperialistic and the senior managers are more focused on expanding territory and in dominating the other managers.</a:t>
            </a:r>
          </a:p>
          <a:p>
            <a:pPr marL="685800" lvl="1" indent="-228600">
              <a:buFont typeface="+mj-lt"/>
              <a:buAutoNum type="arabicPeriod"/>
            </a:pPr>
            <a:r>
              <a:rPr lang="en-US" baseline="0" dirty="0" smtClean="0"/>
              <a:t>CEO calls for process improvement meetings and the </a:t>
            </a:r>
            <a:r>
              <a:rPr lang="en-US" b="1" u="sng" baseline="0" dirty="0" smtClean="0"/>
              <a:t>director does not show up</a:t>
            </a:r>
            <a:r>
              <a:rPr lang="en-US" baseline="0" dirty="0" smtClean="0"/>
              <a:t> and they had this other senior manager had done a process mapping about 18 months ago and it was a complete wash-out…  Cross functional  process </a:t>
            </a:r>
            <a:r>
              <a:rPr lang="en-US" b="1" u="sng" baseline="0" dirty="0" smtClean="0"/>
              <a:t>improvement depends on cross functional cooperation </a:t>
            </a:r>
            <a:r>
              <a:rPr lang="en-US" baseline="0" dirty="0" smtClean="0"/>
              <a:t>and trust.  So it depends on the Principles of Effectiveness.  Why do 80% of process improvement initiatives fail?  Lack of leadership.  Why is leadership critical?  Who built the great wall of china?  The emperor.  Likewise, who built the interstate highway or the city sewer system?</a:t>
            </a:r>
          </a:p>
          <a:p>
            <a:pPr marL="228600" lvl="0" indent="-228600">
              <a:buFont typeface="+mj-lt"/>
              <a:buAutoNum type="arabicPeriod"/>
            </a:pPr>
            <a:r>
              <a:rPr lang="en-US" b="1" u="sng" baseline="0" dirty="0" smtClean="0"/>
              <a:t>Why</a:t>
            </a:r>
            <a:r>
              <a:rPr lang="en-US" baseline="0" dirty="0" smtClean="0"/>
              <a:t> do you think the </a:t>
            </a:r>
            <a:r>
              <a:rPr lang="en-US" b="1" u="sng" baseline="0" dirty="0" smtClean="0"/>
              <a:t>focus is on the “Six Human Traits” </a:t>
            </a:r>
            <a:r>
              <a:rPr lang="en-US" baseline="0" dirty="0" smtClean="0"/>
              <a:t>for Conflict Management?  We could have focused on the team or organizational perspectives.  The point is, often times, we have no direct control over cultural, process, or team structures but there is one thing we have some control over.  We have some control over ourselves and if we understand our own nature, and can identify principles which allow us to work with others, then we can find leverage for understanding and de-escalating the conflicts. </a:t>
            </a:r>
            <a:r>
              <a:rPr lang="en-US" b="1" u="sng" baseline="0" dirty="0" smtClean="0"/>
              <a:t>No matter how severe the conflict, you can use the Six Human Traits to transform the situation as many have done</a:t>
            </a:r>
            <a:r>
              <a:rPr lang="en-US" baseline="0" dirty="0" smtClean="0"/>
              <a:t>.  If you know how to define yourself to face off with different conflicts and know how to leverage other people’s human traits, you can navigate accordingly like how the captain can control a ship or plane from the cockpit.  Everything flows from the CPU and the Six Human Traits are the controls in the cockpit.  All the differences and difficulties do not have to turn into conflicts.  </a:t>
            </a:r>
            <a:r>
              <a:rPr lang="en-US" b="1" u="sng" baseline="0" dirty="0" smtClean="0"/>
              <a:t>They become conflicts because of the Six Human traits which interprets a situation dualistically.  This duality instead of unity creates the </a:t>
            </a:r>
            <a:r>
              <a:rPr lang="en-US" b="1" u="sng" baseline="0" dirty="0" err="1" smtClean="0"/>
              <a:t>conflicts</a:t>
            </a:r>
            <a:r>
              <a:rPr lang="en-US" baseline="0" dirty="0" err="1" smtClean="0"/>
              <a:t>.It’s</a:t>
            </a:r>
            <a:r>
              <a:rPr lang="en-US" baseline="0" dirty="0" smtClean="0"/>
              <a:t> like you are standing in the ocean and when the wave comes, you jump up to </a:t>
            </a:r>
            <a:r>
              <a:rPr lang="en-US" b="1" u="sng" baseline="0" dirty="0" smtClean="0"/>
              <a:t>float with the wave </a:t>
            </a:r>
            <a:r>
              <a:rPr lang="en-US" baseline="0" dirty="0" smtClean="0"/>
              <a:t>and </a:t>
            </a:r>
            <a:r>
              <a:rPr lang="en-US" b="1" u="sng" baseline="0" dirty="0" smtClean="0"/>
              <a:t>keep your head above water</a:t>
            </a:r>
            <a:r>
              <a:rPr lang="en-US" baseline="0" dirty="0" smtClean="0"/>
              <a:t>.  It is not useful to be attached to the bottom and be tumbled by the waves.  The moon and the tide are greater than we are so it is easier to work with ourselves in the confines of organizations and projects.  Self-definition is important because the brick and rocks have less uses than the </a:t>
            </a:r>
            <a:r>
              <a:rPr lang="en-US" b="1" u="sng" baseline="0" dirty="0" smtClean="0"/>
              <a:t>grains of sand</a:t>
            </a:r>
            <a:r>
              <a:rPr lang="en-US" baseline="0" dirty="0" smtClean="0"/>
              <a:t> in construction.</a:t>
            </a:r>
            <a:endParaRPr lang="en-US" dirty="0" smtClean="0"/>
          </a:p>
          <a:p>
            <a:pPr marL="228600" indent="-228600">
              <a:buFont typeface="+mj-lt"/>
              <a:buAutoNum type="arabicPeriod"/>
            </a:pPr>
            <a:r>
              <a:rPr lang="en-US" dirty="0" smtClean="0"/>
              <a:t>We live in an interdependent reality where everything depends on</a:t>
            </a:r>
            <a:r>
              <a:rPr lang="en-US" baseline="0" dirty="0" smtClean="0"/>
              <a:t> everything else.  Water flows on a slope because of gravity, thunder claps because air rushes in to where the lightening has burned up all the oxygen creating a vacuum, earth collapses because of sink holes.  Nothing is independent in this world and neither is conflict.  The very existence of conflict relies on existence of more than one thing.  Even when a person is unhappy with oneself, it is because of where things are is different from where the person would like things to be.  A car cannot bump into itself.  So one way to eliminate collision is to become “</a:t>
            </a:r>
            <a:r>
              <a:rPr lang="en-US" b="1" u="sng" baseline="0" dirty="0" smtClean="0"/>
              <a:t>one-with</a:t>
            </a:r>
            <a:r>
              <a:rPr lang="en-US" baseline="0" dirty="0" smtClean="0"/>
              <a:t>”.  The study of the Tao allows one to become “</a:t>
            </a:r>
            <a:r>
              <a:rPr lang="en-US" b="1" u="sng" baseline="0" dirty="0" smtClean="0"/>
              <a:t>one with others or one with the situation</a:t>
            </a:r>
            <a:r>
              <a:rPr lang="en-US" baseline="0" dirty="0" smtClean="0"/>
              <a:t>”.   To find a way to merge psychologically with a situation, a thought, a company, or a family; is key to remaining in ease and more likely for you to be like that thin slice of sweet and cold watermelon on a hot summer afternoon.  The easiest way to be one-with-something else is to observe what is happening without holding on to a fixed opinion at that moment.  Be observant, mindful, and aware, without judgment is the first step to minimizing conflict.  Wait for an answer to emerge in you rather than passing lightening quick judgments which are basically internal or external collisions.  When you are physically close to someone else, it makes kicking and punching more difficult though one can still bite, scratch or do head-butts.  So when you are closely observing something without judgments, there are things which will still get under your skin.  So, here is a bird's eye view of conflicts.</a:t>
            </a:r>
          </a:p>
          <a:p>
            <a:pPr marL="685800" lvl="1" indent="-228600">
              <a:buFont typeface="+mj-lt"/>
              <a:buAutoNum type="alphaLcPeriod"/>
            </a:pPr>
            <a:r>
              <a:rPr lang="en-US" baseline="0" dirty="0" smtClean="0"/>
              <a:t>To understand the ecosystem allows one to navigate around conflicts.  Let’s look at an example of </a:t>
            </a:r>
            <a:r>
              <a:rPr lang="en-US" b="1" u="sng" baseline="0" dirty="0" smtClean="0"/>
              <a:t>personal behavior </a:t>
            </a:r>
            <a:r>
              <a:rPr lang="en-US" baseline="0" dirty="0" smtClean="0"/>
              <a:t>on the Life Glacier:  On one project, we were ready to ship about half a million dollars' worth of equipment to China for a Network Operations Center.  I walked into the office of the logistics manager and after glancing up for like a second, the manager said that he is busy and can’t talk to me. </a:t>
            </a:r>
            <a:r>
              <a:rPr lang="en-US" b="1" u="sng" baseline="0" dirty="0" smtClean="0"/>
              <a:t>We are on relationships now </a:t>
            </a:r>
            <a:r>
              <a:rPr lang="en-US" baseline="0" dirty="0" smtClean="0"/>
              <a:t>I kept on walking towards his desk and he added “I said I have no time to talk to you and you keep on walking towards my table”.  I kept on walking and when I reached his table “I said that I object to this.  I have left you two phone messages and sent 4 emails over the past 4 days and all of which were unanswered by the logistics manager.  I said that I  am perfectly happy to observe the boundary he set if he could tell me if he was still responsible to ship the devices to Beijing.  If he was no longer responsible for logistics, then who is.  At this point, his face turned beet-red and he had become tongue-tied in front of the other 3 logistics staff.  From the </a:t>
            </a:r>
            <a:r>
              <a:rPr lang="en-US" b="1" u="sng" baseline="0" dirty="0" smtClean="0"/>
              <a:t>team’s perspective</a:t>
            </a:r>
            <a:r>
              <a:rPr lang="en-US" baseline="0" dirty="0" smtClean="0"/>
              <a:t>, this was the first team we had worked together so everyone was still going thru the storming and norming stage of the team development stages which includes: forming, storming, norming, performing, adjourning.  The newness of the team partially explains the disconnect.  From a </a:t>
            </a:r>
            <a:r>
              <a:rPr lang="en-US" b="1" u="sng" baseline="0" dirty="0" smtClean="0"/>
              <a:t>project </a:t>
            </a:r>
            <a:r>
              <a:rPr lang="en-US" baseline="0" dirty="0" smtClean="0"/>
              <a:t>perspective, the project was in the controlling and monitoring phase of the five project phases which are: Initiation, planning, execution, monitoring/controlling, closing.  As we get closer to closing, there is more pressure and tension which enable conflicts to flare up.  This was a </a:t>
            </a:r>
            <a:r>
              <a:rPr lang="en-US" b="1" u="sng" baseline="0" dirty="0" smtClean="0"/>
              <a:t>new product in a maturing industry</a:t>
            </a:r>
            <a:r>
              <a:rPr lang="en-US" baseline="0" dirty="0" smtClean="0"/>
              <a:t>.  About 50% of the world’s 35 mm movie projectors have been converted to digital projectors and the market leaders are moving to seize the market share.  That was the first time the global logistics team ever had to ship IT devices overseas so it was extremely time-consuming and error-prone.  One major cause of conflict was </a:t>
            </a:r>
            <a:r>
              <a:rPr lang="en-US" b="1" u="sng" baseline="0" dirty="0" smtClean="0"/>
              <a:t>Organizational</a:t>
            </a:r>
            <a:r>
              <a:rPr lang="en-US" baseline="0" dirty="0" smtClean="0"/>
              <a:t> because the Global Logistics director wanted the divisional logistics manager to handle the shipment instead of the global logistics manager whose team was inundated with work.  The company had grown very rapidly and the teams are doing many things for the very first tie so there is no set </a:t>
            </a:r>
            <a:r>
              <a:rPr lang="en-US" b="1" u="sng" baseline="0" dirty="0" smtClean="0"/>
              <a:t>process</a:t>
            </a:r>
            <a:r>
              <a:rPr lang="en-US" baseline="0" dirty="0" smtClean="0"/>
              <a:t> nor clear roles/responsibilities.  It is on the cusp of going from national to multinational like when McDonalds left the US and went overseas.  Know that many weaknesses can be overcome by some areas of strengths.  There are people who are extremely helpful and they can get people to do things for them because they are effective.  Some people are very persuasive while others very efficient.  When people resort to conflict, it is usually because they are not skilled in applying the </a:t>
            </a:r>
            <a:r>
              <a:rPr lang="en-US" b="1" u="sng" baseline="0" dirty="0" smtClean="0"/>
              <a:t>principles of effectiveness</a:t>
            </a:r>
            <a:r>
              <a:rPr lang="en-US" baseline="0" dirty="0" smtClean="0"/>
              <a:t>.  Maintain boundaries, emotional stability, and to have emotional resilience are key life skills or existential skills.  As I understood the situation a little better, I jokingly said to the global logistics manager that when we have a problem, we solve the problem rather than creating another problem.  Rather than trying to stonewall me, we could have done many other things.  In our interactions, the 6 human traits were pervasive where we could only see the situation from our perspectives we each thought we were right in doing what we did.  The </a:t>
            </a:r>
            <a:r>
              <a:rPr lang="en-US" b="1" u="sng" baseline="0" dirty="0" smtClean="0"/>
              <a:t>Six Human Traits </a:t>
            </a:r>
            <a:r>
              <a:rPr lang="en-US" baseline="0" dirty="0" smtClean="0"/>
              <a:t>are the focus of our time together today.  Of course, we then live in </a:t>
            </a:r>
            <a:r>
              <a:rPr lang="en-US" b="1" u="sng" baseline="0" dirty="0" smtClean="0"/>
              <a:t>human reality </a:t>
            </a:r>
            <a:r>
              <a:rPr lang="en-US" baseline="0" dirty="0" smtClean="0"/>
              <a:t>which has its own characteristics which is covered in a different workshop.</a:t>
            </a:r>
          </a:p>
          <a:p>
            <a:pPr marL="685800" lvl="1" indent="-228600">
              <a:buFont typeface="+mj-lt"/>
              <a:buAutoNum type="alphaLcPeriod"/>
            </a:pPr>
            <a:endParaRPr lang="en-US" baseline="0" dirty="0" smtClean="0"/>
          </a:p>
          <a:p>
            <a:pPr marL="228600" indent="-228600">
              <a:buFont typeface="+mj-lt"/>
              <a:buAutoNum type="arabicPeriod"/>
            </a:pPr>
            <a:endParaRPr lang="en-US" baseline="0" dirty="0" smtClean="0"/>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9</a:t>
            </a:fld>
            <a:endParaRPr lang="en-US"/>
          </a:p>
        </p:txBody>
      </p:sp>
    </p:spTree>
    <p:extLst>
      <p:ext uri="{BB962C8B-B14F-4D97-AF65-F5344CB8AC3E}">
        <p14:creationId xmlns:p14="http://schemas.microsoft.com/office/powerpoint/2010/main" xmlns="" val="3603718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smtClean="0"/>
              <a:t>The word “</a:t>
            </a:r>
            <a:r>
              <a:rPr lang="en-US" b="1" u="sng" dirty="0" smtClean="0"/>
              <a:t>foundation</a:t>
            </a:r>
            <a:r>
              <a:rPr lang="en-US" dirty="0" smtClean="0"/>
              <a:t>” links to the Life Glacier.</a:t>
            </a:r>
            <a:r>
              <a:rPr lang="en-US" baseline="0" dirty="0" smtClean="0"/>
              <a:t>  Use the shipping devices example that once the project had 2 days left before making an international shipment and the logistics manager did not – </a:t>
            </a:r>
            <a:r>
              <a:rPr lang="en-US" b="1" u="sng" baseline="0" dirty="0" smtClean="0"/>
              <a:t>don’t click on it</a:t>
            </a:r>
            <a:r>
              <a:rPr lang="en-US" baseline="0" dirty="0" smtClean="0"/>
              <a:t>. </a:t>
            </a:r>
            <a:endParaRPr lang="en-US" dirty="0" smtClean="0"/>
          </a:p>
          <a:p>
            <a:pPr marL="228600" indent="-228600">
              <a:buFont typeface="+mj-lt"/>
              <a:buAutoNum type="arabicPeriod"/>
            </a:pPr>
            <a:r>
              <a:rPr lang="en-US" dirty="0" smtClean="0"/>
              <a:t>“Human” links to the map of consciousness… - </a:t>
            </a:r>
            <a:r>
              <a:rPr lang="en-US" b="1" u="sng" dirty="0" smtClean="0"/>
              <a:t>don’t click on it</a:t>
            </a:r>
            <a:r>
              <a:rPr lang="en-US" dirty="0" smtClean="0"/>
              <a:t>.</a:t>
            </a:r>
          </a:p>
          <a:p>
            <a:pPr marL="228600" indent="-228600">
              <a:buFont typeface="+mj-lt"/>
              <a:buAutoNum type="arabicPeriod"/>
            </a:pPr>
            <a:r>
              <a:rPr lang="en-US" dirty="0" smtClean="0"/>
              <a:t>“assumptions” are basically our view of reality or our perception</a:t>
            </a:r>
            <a:r>
              <a:rPr lang="en-US" baseline="0" dirty="0" smtClean="0"/>
              <a:t> of the situation.</a:t>
            </a:r>
          </a:p>
          <a:p>
            <a:pPr marL="685800" lvl="1" indent="-228600">
              <a:buFont typeface="+mj-lt"/>
              <a:buAutoNum type="arabicPeriod"/>
            </a:pPr>
            <a:r>
              <a:rPr lang="en-US" baseline="0" dirty="0" smtClean="0"/>
              <a:t>Personal filters  - (when I was a kid, I would run over to the cornerstone grocery store) I grew up getting eggs and other groceries from the neighborhood grocery store on credit so the context from which I view the world  can be very differently from my coworkers.  What is meaningful to me might be completely meaningless to others.  I got into a fender bender last month for the first time in 35 years.  The lady who rear-ended me on freeway 10 drove an old Toyota and I did not ask for her insurance papers.  Neither my family nor friends understood why I did not take her insurance papers, perhaps it is because I drove without car insurance for over 10 years.  The point is, we each live in a very unique and personal world.  </a:t>
            </a:r>
            <a:r>
              <a:rPr lang="en-US" b="1" u="sng" baseline="0" dirty="0" smtClean="0"/>
              <a:t>Poll-1</a:t>
            </a:r>
            <a:r>
              <a:rPr lang="en-US" b="0" u="none" baseline="0" dirty="0" smtClean="0"/>
              <a:t>!</a:t>
            </a:r>
            <a:endParaRPr lang="en-US" baseline="0" dirty="0" smtClean="0"/>
          </a:p>
          <a:p>
            <a:pPr marL="685800" lvl="1" indent="-228600">
              <a:buFont typeface="+mj-lt"/>
              <a:buAutoNum type="arabicPeriod"/>
            </a:pPr>
            <a:r>
              <a:rPr lang="en-US" baseline="0" dirty="0" smtClean="0"/>
              <a:t>Antidote:  We can’t be objective but we can compensate for our subjectivity.  One tool that supersedes our personal filters is the </a:t>
            </a:r>
            <a:r>
              <a:rPr lang="en-US" b="1" u="sng" baseline="0" dirty="0" smtClean="0"/>
              <a:t>Talking Stick</a:t>
            </a:r>
            <a:r>
              <a:rPr lang="en-US" baseline="0" dirty="0" smtClean="0"/>
              <a:t>.  Has anyone heard of this?   </a:t>
            </a:r>
            <a:r>
              <a:rPr lang="en-US" b="1" u="sng" baseline="0" dirty="0" smtClean="0"/>
              <a:t>Raise your hand</a:t>
            </a:r>
            <a:r>
              <a:rPr lang="en-US" baseline="0" dirty="0" smtClean="0"/>
              <a:t>, please, if you have heard of it.  How does it work?  There is a different version of the tool where you can unilaterally and independently use which is that you will not take the floor until you get confirmation from the other person that they think you fully understand them.  Then you seek to be understood which is habit 5 of the 7 habits of highly effective people.  This way, we can lessen the severity of the human trait that we could only see, hear, and process the world thru our personal filters.</a:t>
            </a:r>
          </a:p>
          <a:p>
            <a:pPr marL="228600" lvl="0" indent="-228600">
              <a:buFont typeface="+mj-lt"/>
              <a:buAutoNum type="arabicPeriod"/>
            </a:pPr>
            <a:r>
              <a:rPr lang="en-US" baseline="0" dirty="0" smtClean="0"/>
              <a:t>The human trait of Creator’s Complex is hideous.  Whatever the person feels, they believe they are right even when they believe they are wrong, worthless, or guilty, they believe they are right.  They can becomes depressed about who they are.  This is what leads to righteous indignation.  Share </a:t>
            </a:r>
            <a:r>
              <a:rPr lang="en-US" baseline="0" dirty="0" err="1" smtClean="0"/>
              <a:t>Jojo’s</a:t>
            </a:r>
            <a:r>
              <a:rPr lang="en-US" baseline="0" dirty="0" smtClean="0"/>
              <a:t> polar bear story…  This senior manager fancies himself to be a mafia gangster and since our customers were in New York, he would say things like this in the all hands meetings:  “You know the customers in New York are not really listening and after the new year, we will take off our gloves”.  I often listen to others in amazement and ask in my head “are you for real?”.  I am looking at this with my personal filters of growing up where people get cut up with samurai knives.  Because of my personal filters, the kind of tough-talk conversation seems a bit childish…</a:t>
            </a:r>
          </a:p>
          <a:p>
            <a:pPr marL="228600" lvl="0" indent="-228600">
              <a:buFont typeface="+mj-lt"/>
              <a:buAutoNum type="arabicPeriod"/>
            </a:pPr>
            <a:r>
              <a:rPr lang="en-US" baseline="0" dirty="0" smtClean="0"/>
              <a:t>Creator’s complex probably is the most destructive human trait in that dictates how human beings exist as beings.  Being right, important, and accepted worth a lot to any human beings and many people strive for it at all cost.  Why is that?  That is tied to a key human need.  The basic human needs are the needs for significance, contribution, growth/learning, support/rapport/friendship, change, stability.  Creator complex ties into the </a:t>
            </a:r>
            <a:r>
              <a:rPr lang="en-US" b="1" u="sng" baseline="0" dirty="0" smtClean="0"/>
              <a:t>need to be significant and the need to contribute</a:t>
            </a:r>
            <a:r>
              <a:rPr lang="en-US" baseline="0" dirty="0" smtClean="0"/>
              <a:t>.  Since different people have different needs at different times, then by finding synergistic tasks, the person’s need to be significant can be satisfied on non-conflictive ways.</a:t>
            </a:r>
          </a:p>
          <a:p>
            <a:pPr marL="685800" lvl="1" indent="-228600">
              <a:buFont typeface="+mj-lt"/>
              <a:buAutoNum type="arabicPeriod"/>
            </a:pPr>
            <a:r>
              <a:rPr lang="en-US" baseline="0" dirty="0" smtClean="0"/>
              <a:t>The antidote to Creator’s Complex is to know that “</a:t>
            </a:r>
            <a:r>
              <a:rPr lang="en-US" b="1" u="sng" baseline="0" dirty="0" smtClean="0"/>
              <a:t>being certain is not same as being right</a:t>
            </a:r>
            <a:r>
              <a:rPr lang="en-US" baseline="0" dirty="0" smtClean="0"/>
              <a:t>”.  Instead of huffing and puffing in defending oneself and attacking others, it’s best to calm down.  No matter what I say, I felt slighted when I was passed over in making a presentation and I confronted the leader.  In retrospect, I did say I was not going to be available for a few months.  Not to make excuses, it is when our buttons get pushed, we feel most righteous and in fact that is the moment when I am most reactive.  I want to be prompt in my interactions and hold others accountable and at the same time, I don’t want to be a reactive dinosaur.  I was preparing for my short presentation while waiting for others to finish and then I was skipped over which surprised me and my Creator's Complex and predisposition took over.  I control myself better and am more aware now.  This is hard because once the octopus has inked, the water is murky and o one could see.  My mind becomes clouded and becomes creator’s complex which can see everyone else but itself.  There is lot we can learn from nature or the Tao.  For example, </a:t>
            </a:r>
            <a:r>
              <a:rPr lang="en-US" b="1" u="sng" baseline="0" dirty="0" smtClean="0"/>
              <a:t>the silence of the woods</a:t>
            </a:r>
            <a:r>
              <a:rPr lang="en-US" baseline="0" dirty="0" smtClean="0"/>
              <a:t> and the wonder of a thin slice of </a:t>
            </a:r>
            <a:r>
              <a:rPr lang="en-US" b="1" u="sng" baseline="0" dirty="0" smtClean="0"/>
              <a:t>cold watermelon </a:t>
            </a:r>
            <a:r>
              <a:rPr lang="en-US" baseline="0" dirty="0" smtClean="0"/>
              <a:t>on a hot summer day.   There is the Tao of becoming a thin slice of cold watermelon on a summer day which we could examine on some other day.  Let the initial reaction pass and then examine the evidence if you need to.   Invariably, when you have an upset, it is because you have rested your identity on someone or something rather than being unhinged from expectations and physical reality.</a:t>
            </a:r>
          </a:p>
          <a:p>
            <a:pPr marL="685800" lvl="1"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3FC6FA72-CE50-411F-AF10-DBF124916E34}" type="slidenum">
              <a:rPr lang="en-US" smtClean="0"/>
              <a:pPr>
                <a:defRPr/>
              </a:pPr>
              <a:t>10</a:t>
            </a:fld>
            <a:endParaRPr lang="en-US"/>
          </a:p>
        </p:txBody>
      </p:sp>
    </p:spTree>
    <p:extLst>
      <p:ext uri="{BB962C8B-B14F-4D97-AF65-F5344CB8AC3E}">
        <p14:creationId xmlns:p14="http://schemas.microsoft.com/office/powerpoint/2010/main" xmlns="" val="3603718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3"/>
          <p:cNvSpPr>
            <a:spLocks noChangeArrowheads="1"/>
          </p:cNvSpPr>
          <p:nvPr userDrawn="1"/>
        </p:nvSpPr>
        <p:spPr bwMode="auto">
          <a:xfrm>
            <a:off x="0" y="6550025"/>
            <a:ext cx="9144000" cy="307975"/>
          </a:xfrm>
          <a:prstGeom prst="rect">
            <a:avLst/>
          </a:prstGeom>
          <a:noFill/>
          <a:ln w="9525">
            <a:noFill/>
            <a:miter lim="800000"/>
            <a:headEnd/>
            <a:tailEnd/>
          </a:ln>
          <a:effectLst/>
        </p:spPr>
        <p:txBody>
          <a:bodyPr anchor="ctr"/>
          <a:lstStyle/>
          <a:p>
            <a:pPr>
              <a:spcBef>
                <a:spcPct val="0"/>
              </a:spcBef>
              <a:defRPr/>
            </a:pPr>
            <a:endParaRPr lang="en-US" i="1">
              <a:solidFill>
                <a:schemeClr val="tx2"/>
              </a:solidFill>
              <a:latin typeface="Times New Roman" pitchFamily="18" charset="0"/>
              <a:cs typeface="Arial" charset="0"/>
            </a:endParaRPr>
          </a:p>
        </p:txBody>
      </p:sp>
      <p:pic>
        <p:nvPicPr>
          <p:cNvPr id="3" name="Picture 4" descr="h_wave"/>
          <p:cNvPicPr>
            <a:picLocks noChangeAspect="1" noChangeArrowheads="1"/>
          </p:cNvPicPr>
          <p:nvPr userDrawn="1"/>
        </p:nvPicPr>
        <p:blipFill>
          <a:blip r:embed="rId2" cstate="print"/>
          <a:srcRect/>
          <a:stretch>
            <a:fillRect/>
          </a:stretch>
        </p:blipFill>
        <p:spPr bwMode="auto">
          <a:xfrm>
            <a:off x="0" y="0"/>
            <a:ext cx="9144000" cy="342900"/>
          </a:xfrm>
          <a:prstGeom prst="rect">
            <a:avLst/>
          </a:prstGeom>
          <a:noFill/>
          <a:ln w="9525">
            <a:noFill/>
            <a:miter lim="800000"/>
            <a:headEnd/>
            <a:tailEnd/>
          </a:ln>
        </p:spPr>
      </p:pic>
    </p:spTree>
  </p:cSld>
  <p:clrMapOvr>
    <a:masterClrMapping/>
  </p:clrMapOvr>
  <p:transition advTm="1000">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8A6A956-8024-46B2-BE74-A2A1FFCD9F42}" type="slidenum">
              <a:rPr lang="en-US"/>
              <a:pPr>
                <a:defRPr/>
              </a:pPr>
              <a:t>‹#›</a:t>
            </a:fld>
            <a:endParaRPr lang="en-US"/>
          </a:p>
        </p:txBody>
      </p:sp>
    </p:spTree>
  </p:cSld>
  <p:clrMapOvr>
    <a:masterClrMapping/>
  </p:clrMapOvr>
  <p:transition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693DA422-9BD0-432C-9D5A-2E40A66DB7A3}" type="slidenum">
              <a:rPr lang="en-US"/>
              <a:pPr>
                <a:defRPr/>
              </a:pPr>
              <a:t>‹#›</a:t>
            </a:fld>
            <a:endParaRPr lang="en-US"/>
          </a:p>
        </p:txBody>
      </p:sp>
    </p:spTree>
  </p:cSld>
  <p:clrMapOvr>
    <a:masterClrMapping/>
  </p:clrMapOvr>
  <p:transition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20AFA5C-C3D2-4EE2-B001-A346138F3C71}" type="slidenum">
              <a:rPr lang="en-US"/>
              <a:pPr>
                <a:defRPr/>
              </a:pPr>
              <a:t>‹#›</a:t>
            </a:fld>
            <a:endParaRPr lang="en-US"/>
          </a:p>
        </p:txBody>
      </p:sp>
    </p:spTree>
  </p:cSld>
  <p:clrMapOvr>
    <a:masterClrMapping/>
  </p:clrMapOvr>
  <p:transition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F817D785-E2C5-430A-A304-71F55FD54F7A}" type="slidenum">
              <a:rPr lang="en-US"/>
              <a:pPr>
                <a:defRPr/>
              </a:pPr>
              <a:t>‹#›</a:t>
            </a:fld>
            <a:endParaRPr lang="en-US"/>
          </a:p>
        </p:txBody>
      </p:sp>
    </p:spTree>
  </p:cSld>
  <p:clrMapOvr>
    <a:masterClrMapping/>
  </p:clrMapOvr>
  <p:transition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2F39C950-6B97-44CD-9D4D-5C3B91318673}" type="slidenum">
              <a:rPr lang="en-US"/>
              <a:pPr>
                <a:defRPr/>
              </a:pPr>
              <a:t>‹#›</a:t>
            </a:fld>
            <a:endParaRPr lang="en-US"/>
          </a:p>
        </p:txBody>
      </p:sp>
    </p:spTree>
  </p:cSld>
  <p:clrMapOvr>
    <a:masterClrMapping/>
  </p:clrMapOvr>
  <p:transition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0950AFDD-9661-48F9-9ED8-8377E05AC7F8}" type="slidenum">
              <a:rPr lang="en-US"/>
              <a:pPr>
                <a:defRPr/>
              </a:pPr>
              <a:t>‹#›</a:t>
            </a:fld>
            <a:endParaRPr lang="en-US"/>
          </a:p>
        </p:txBody>
      </p:sp>
    </p:spTree>
  </p:cSld>
  <p:clrMapOvr>
    <a:masterClrMapping/>
  </p:clrMapOvr>
  <p:transition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1992A681-C3C2-4492-BC36-AFFCC86D27D5}" type="slidenum">
              <a:rPr lang="en-US"/>
              <a:pPr>
                <a:defRPr/>
              </a:pPr>
              <a:t>‹#›</a:t>
            </a:fld>
            <a:endParaRPr lang="en-US"/>
          </a:p>
        </p:txBody>
      </p:sp>
    </p:spTree>
  </p:cSld>
  <p:clrMapOvr>
    <a:masterClrMapping/>
  </p:clrMapOvr>
  <p:transition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884FC385-9F47-4078-BB1E-699EEE0684B6}" type="slidenum">
              <a:rPr lang="en-US"/>
              <a:pPr>
                <a:defRPr/>
              </a:pPr>
              <a:t>‹#›</a:t>
            </a:fld>
            <a:endParaRPr lang="en-US"/>
          </a:p>
        </p:txBody>
      </p:sp>
    </p:spTree>
  </p:cSld>
  <p:clrMapOvr>
    <a:masterClrMapping/>
  </p:clrMapOvr>
  <p:transition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Tm="1000"/>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6C27C0C-0252-4C91-8307-FC877DE08FF2}" type="slidenum">
              <a:rPr lang="en-US"/>
              <a:pPr>
                <a:defRPr/>
              </a:pPr>
              <a:t>‹#›</a:t>
            </a:fld>
            <a:endParaRPr lang="en-US"/>
          </a:p>
        </p:txBody>
      </p:sp>
    </p:spTree>
  </p:cSld>
  <p:clrMapOvr>
    <a:masterClrMapping/>
  </p:clrMapOvr>
  <p:transition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F7BAD5D6-BC83-427B-B109-0CD96E662BC9}" type="slidenum">
              <a:rPr lang="en-US"/>
              <a:pPr>
                <a:defRPr/>
              </a:pPr>
              <a:t>‹#›</a:t>
            </a:fld>
            <a:endParaRPr lang="en-US"/>
          </a:p>
        </p:txBody>
      </p:sp>
    </p:spTree>
  </p:cSld>
  <p:clrMapOvr>
    <a:masterClrMapping/>
  </p:clrMapOvr>
  <p:transition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EFCA74EB-E536-4BED-851E-57717D173C3F}" type="slidenum">
              <a:rPr lang="en-US"/>
              <a:pPr>
                <a:defRPr/>
              </a:pPr>
              <a:t>‹#›</a:t>
            </a:fld>
            <a:endParaRPr lang="en-US"/>
          </a:p>
        </p:txBody>
      </p:sp>
    </p:spTree>
  </p:cSld>
  <p:clrMapOvr>
    <a:masterClrMapping/>
  </p:clrMapOvr>
  <p:transition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091AED-9C79-4730-9B00-2D499973B908}" type="slidenum">
              <a:rPr lang="en-US"/>
              <a:pPr>
                <a:defRPr/>
              </a:pPr>
              <a:t>‹#›</a:t>
            </a:fld>
            <a:endParaRPr lang="en-US"/>
          </a:p>
        </p:txBody>
      </p:sp>
    </p:spTree>
  </p:cSld>
  <p:clrMapOvr>
    <a:masterClrMapping/>
  </p:clrMapOvr>
  <p:transition advTm="100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05950E-6266-488C-903A-5AAEE9A72419}" type="slidenum">
              <a:rPr lang="en-US"/>
              <a:pPr>
                <a:defRPr/>
              </a:pPr>
              <a:t>‹#›</a:t>
            </a:fld>
            <a:endParaRPr lang="en-US"/>
          </a:p>
        </p:txBody>
      </p:sp>
    </p:spTree>
  </p:cSld>
  <p:clrMapOvr>
    <a:masterClrMapping/>
  </p:clrMapOvr>
  <p:transition advTm="100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C8852C-1547-4F3F-831C-254D63F46156}" type="slidenum">
              <a:rPr lang="en-US"/>
              <a:pPr>
                <a:defRPr/>
              </a:pPr>
              <a:t>‹#›</a:t>
            </a:fld>
            <a:endParaRPr lang="en-US"/>
          </a:p>
        </p:txBody>
      </p:sp>
    </p:spTree>
  </p:cSld>
  <p:clrMapOvr>
    <a:masterClrMapping/>
  </p:clrMapOvr>
  <p:transition advTm="100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B12E20-43C1-4AAC-8741-BD0FA371C9C4}" type="slidenum">
              <a:rPr lang="en-US"/>
              <a:pPr>
                <a:defRPr/>
              </a:pPr>
              <a:t>‹#›</a:t>
            </a:fld>
            <a:endParaRPr lang="en-US"/>
          </a:p>
        </p:txBody>
      </p:sp>
    </p:spTree>
  </p:cSld>
  <p:clrMapOvr>
    <a:masterClrMapping/>
  </p:clrMapOvr>
  <p:transition advTm="100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372F485-43C0-4789-8D4D-1F57FF432DE5}" type="slidenum">
              <a:rPr lang="en-US"/>
              <a:pPr>
                <a:defRPr/>
              </a:pPr>
              <a:t>‹#›</a:t>
            </a:fld>
            <a:endParaRPr lang="en-US"/>
          </a:p>
        </p:txBody>
      </p:sp>
    </p:spTree>
  </p:cSld>
  <p:clrMapOvr>
    <a:masterClrMapping/>
  </p:clrMapOvr>
  <p:transition advTm="100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932D10-D4B1-499C-BB7A-60F2B1CAF070}" type="slidenum">
              <a:rPr lang="en-US"/>
              <a:pPr>
                <a:defRPr/>
              </a:pPr>
              <a:t>‹#›</a:t>
            </a:fld>
            <a:endParaRPr lang="en-US"/>
          </a:p>
        </p:txBody>
      </p:sp>
    </p:spTree>
  </p:cSld>
  <p:clrMapOvr>
    <a:masterClrMapping/>
  </p:clrMapOvr>
  <p:transition advTm="100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4E2DEBD-62E3-47EE-B65B-7CD70D09AA19}" type="slidenum">
              <a:rPr lang="en-US"/>
              <a:pPr>
                <a:defRPr/>
              </a:pPr>
              <a:t>‹#›</a:t>
            </a:fld>
            <a:endParaRPr lang="en-US"/>
          </a:p>
        </p:txBody>
      </p:sp>
    </p:spTree>
  </p:cSld>
  <p:clrMapOvr>
    <a:masterClrMapping/>
  </p:clrMapOvr>
  <p:transition advTm="1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advTm="100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3D0E3BD-5AEB-4BF0-9AD1-5272A0DC9A0A}" type="slidenum">
              <a:rPr lang="en-US"/>
              <a:pPr>
                <a:defRPr/>
              </a:pPr>
              <a:t>‹#›</a:t>
            </a:fld>
            <a:endParaRPr lang="en-US"/>
          </a:p>
        </p:txBody>
      </p:sp>
    </p:spTree>
  </p:cSld>
  <p:clrMapOvr>
    <a:masterClrMapping/>
  </p:clrMapOvr>
  <p:transition advTm="100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9F2C08-2F2F-4DD6-849C-41E9B5999EFA}" type="slidenum">
              <a:rPr lang="en-US"/>
              <a:pPr>
                <a:defRPr/>
              </a:pPr>
              <a:t>‹#›</a:t>
            </a:fld>
            <a:endParaRPr lang="en-US"/>
          </a:p>
        </p:txBody>
      </p:sp>
    </p:spTree>
  </p:cSld>
  <p:clrMapOvr>
    <a:masterClrMapping/>
  </p:clrMapOvr>
  <p:transition advTm="100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6665A0F-9BEB-492B-9093-A08A1A7ED60B}" type="slidenum">
              <a:rPr lang="en-US"/>
              <a:pPr>
                <a:defRPr/>
              </a:pPr>
              <a:t>‹#›</a:t>
            </a:fld>
            <a:endParaRPr lang="en-US"/>
          </a:p>
        </p:txBody>
      </p:sp>
    </p:spTree>
  </p:cSld>
  <p:clrMapOvr>
    <a:masterClrMapping/>
  </p:clrMapOvr>
  <p:transition advTm="100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526573-34C9-4F93-91DF-C2435468CFF2}" type="slidenum">
              <a:rPr lang="en-US"/>
              <a:pPr>
                <a:defRPr/>
              </a:pPr>
              <a:t>‹#›</a:t>
            </a:fld>
            <a:endParaRPr lang="en-US"/>
          </a:p>
        </p:txBody>
      </p:sp>
    </p:spTree>
  </p:cSld>
  <p:clrMapOvr>
    <a:masterClrMapping/>
  </p:clrMapOvr>
  <p:transition advTm="100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7AD112-58DC-418C-BC6D-1C7316ECDC71}" type="slidenum">
              <a:rPr lang="en-US"/>
              <a:pPr>
                <a:defRPr/>
              </a:pPr>
              <a:t>‹#›</a:t>
            </a:fld>
            <a:endParaRPr lang="en-US"/>
          </a:p>
        </p:txBody>
      </p:sp>
    </p:spTree>
  </p:cSld>
  <p:clrMapOvr>
    <a:masterClrMapping/>
  </p:clrMapOvr>
  <p:transition advTm="100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AA78DF-96A0-4995-A0F2-96957EF1BC89}" type="slidenum">
              <a:rPr lang="en-US"/>
              <a:pPr>
                <a:defRPr/>
              </a:pPr>
              <a:t>‹#›</a:t>
            </a:fld>
            <a:endParaRPr lang="en-US"/>
          </a:p>
        </p:txBody>
      </p:sp>
    </p:spTree>
  </p:cSld>
  <p:clrMapOvr>
    <a:masterClrMapping/>
  </p:clrMapOvr>
  <p:transition advTm="1000">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3EFF2C-C78E-436F-80EE-899DA0D549CF}" type="slidenum">
              <a:rPr lang="en-US"/>
              <a:pPr>
                <a:defRPr/>
              </a:pPr>
              <a:t>‹#›</a:t>
            </a:fld>
            <a:endParaRPr lang="en-US"/>
          </a:p>
        </p:txBody>
      </p:sp>
    </p:spTree>
  </p:cSld>
  <p:clrMapOvr>
    <a:masterClrMapping/>
  </p:clrMapOvr>
  <p:transition advTm="1000">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F30F8D-4895-4C82-9A23-9025D54F27AC}" type="slidenum">
              <a:rPr lang="en-US"/>
              <a:pPr>
                <a:defRPr/>
              </a:pPr>
              <a:t>‹#›</a:t>
            </a:fld>
            <a:endParaRPr lang="en-US"/>
          </a:p>
        </p:txBody>
      </p:sp>
    </p:spTree>
  </p:cSld>
  <p:clrMapOvr>
    <a:masterClrMapping/>
  </p:clrMapOvr>
  <p:transition advTm="1000">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EC120DB-1F3B-455C-A14B-2899220EF82B}" type="slidenum">
              <a:rPr lang="en-US"/>
              <a:pPr>
                <a:defRPr/>
              </a:pPr>
              <a:t>‹#›</a:t>
            </a:fld>
            <a:endParaRPr lang="en-US"/>
          </a:p>
        </p:txBody>
      </p:sp>
    </p:spTree>
  </p:cSld>
  <p:clrMapOvr>
    <a:masterClrMapping/>
  </p:clrMapOvr>
  <p:transition advTm="1000">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9E15F51-E34B-4D50-AC7D-924A87CCCE00}" type="slidenum">
              <a:rPr lang="en-US"/>
              <a:pPr>
                <a:defRPr/>
              </a:pPr>
              <a:t>‹#›</a:t>
            </a:fld>
            <a:endParaRPr lang="en-US"/>
          </a:p>
        </p:txBody>
      </p:sp>
    </p:spTree>
  </p:cSld>
  <p:clrMapOvr>
    <a:masterClrMapping/>
  </p:clrMapOvr>
  <p:transition advTm="1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EAB839-70EF-4B5D-BA08-158D3D41543B}" type="slidenum">
              <a:rPr lang="en-US"/>
              <a:pPr>
                <a:defRPr/>
              </a:pPr>
              <a:t>‹#›</a:t>
            </a:fld>
            <a:endParaRPr lang="en-US"/>
          </a:p>
        </p:txBody>
      </p:sp>
    </p:spTree>
  </p:cSld>
  <p:clrMapOvr>
    <a:masterClrMapping/>
  </p:clrMapOvr>
  <p:transition advTm="1000">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28016C-BA48-44AA-8279-DDBF3BDA2F41}" type="slidenum">
              <a:rPr lang="en-US"/>
              <a:pPr>
                <a:defRPr/>
              </a:pPr>
              <a:t>‹#›</a:t>
            </a:fld>
            <a:endParaRPr lang="en-US"/>
          </a:p>
        </p:txBody>
      </p:sp>
    </p:spTree>
  </p:cSld>
  <p:clrMapOvr>
    <a:masterClrMapping/>
  </p:clrMapOvr>
  <p:transition advTm="1000">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B74385-3A9E-4633-BC92-AC41F4D0E9F2}" type="slidenum">
              <a:rPr lang="en-US"/>
              <a:pPr>
                <a:defRPr/>
              </a:pPr>
              <a:t>‹#›</a:t>
            </a:fld>
            <a:endParaRPr lang="en-US"/>
          </a:p>
        </p:txBody>
      </p:sp>
    </p:spTree>
  </p:cSld>
  <p:clrMapOvr>
    <a:masterClrMapping/>
  </p:clrMapOvr>
  <p:transition advTm="1000">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339255-D738-4690-8D24-4273EEB81578}" type="slidenum">
              <a:rPr lang="en-US"/>
              <a:pPr>
                <a:defRPr/>
              </a:pPr>
              <a:t>‹#›</a:t>
            </a:fld>
            <a:endParaRPr lang="en-US"/>
          </a:p>
        </p:txBody>
      </p:sp>
    </p:spTree>
  </p:cSld>
  <p:clrMapOvr>
    <a:masterClrMapping/>
  </p:clrMapOvr>
  <p:transition advTm="1000">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E25A9E-BC5D-4033-AAC9-DF5A7190520D}" type="slidenum">
              <a:rPr lang="en-US"/>
              <a:pPr>
                <a:defRPr/>
              </a:pPr>
              <a:t>‹#›</a:t>
            </a:fld>
            <a:endParaRPr lang="en-US"/>
          </a:p>
        </p:txBody>
      </p:sp>
    </p:spTree>
  </p:cSld>
  <p:clrMapOvr>
    <a:masterClrMapping/>
  </p:clrMapOvr>
  <p:transition advTm="1000">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C8D908-4ABA-4E67-B1CE-52CA5251BC33}" type="slidenum">
              <a:rPr lang="en-US"/>
              <a:pPr>
                <a:defRPr/>
              </a:pPr>
              <a:t>‹#›</a:t>
            </a:fld>
            <a:endParaRPr lang="en-US"/>
          </a:p>
        </p:txBody>
      </p:sp>
    </p:spTree>
  </p:cSld>
  <p:clrMapOvr>
    <a:masterClrMapping/>
  </p:clrMapOvr>
  <p:transition advTm="1000">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B3D741-433F-47B2-8C29-DD70876895BE}" type="slidenum">
              <a:rPr lang="en-US"/>
              <a:pPr>
                <a:defRPr/>
              </a:pPr>
              <a:t>‹#›</a:t>
            </a:fld>
            <a:endParaRPr lang="en-US"/>
          </a:p>
        </p:txBody>
      </p:sp>
    </p:spTree>
  </p:cSld>
  <p:clrMapOvr>
    <a:masterClrMapping/>
  </p:clrMapOvr>
  <p:transition advTm="1000">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1BFE3F-7337-4C59-A2D2-B8C368D3867D}" type="slidenum">
              <a:rPr lang="en-US"/>
              <a:pPr>
                <a:defRPr/>
              </a:pPr>
              <a:t>‹#›</a:t>
            </a:fld>
            <a:endParaRPr lang="en-US"/>
          </a:p>
        </p:txBody>
      </p:sp>
    </p:spTree>
  </p:cSld>
  <p:clrMapOvr>
    <a:masterClrMapping/>
  </p:clrMapOvr>
  <p:transition advTm="1000">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0359A1-71D3-4B49-9CF6-B15CC16FD310}" type="slidenum">
              <a:rPr lang="en-US"/>
              <a:pPr>
                <a:defRPr/>
              </a:pPr>
              <a:t>‹#›</a:t>
            </a:fld>
            <a:endParaRPr lang="en-US"/>
          </a:p>
        </p:txBody>
      </p:sp>
    </p:spTree>
  </p:cSld>
  <p:clrMapOvr>
    <a:masterClrMapping/>
  </p:clrMapOvr>
  <p:transition advTm="1000">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15AE05F-AC27-4CF6-8344-30049DAAFA5A}" type="slidenum">
              <a:rPr lang="en-US"/>
              <a:pPr>
                <a:defRPr/>
              </a:pPr>
              <a:t>‹#›</a:t>
            </a:fld>
            <a:endParaRPr lang="en-US"/>
          </a:p>
        </p:txBody>
      </p:sp>
    </p:spTree>
  </p:cSld>
  <p:clrMapOvr>
    <a:masterClrMapping/>
  </p:clrMapOvr>
  <p:transition advTm="1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B982099-D5EB-4051-A189-37ABF4D7E136}" type="slidenum">
              <a:rPr lang="en-US"/>
              <a:pPr>
                <a:defRPr/>
              </a:pPr>
              <a:t>‹#›</a:t>
            </a:fld>
            <a:endParaRPr lang="en-US"/>
          </a:p>
        </p:txBody>
      </p:sp>
    </p:spTree>
  </p:cSld>
  <p:clrMapOvr>
    <a:masterClrMapping/>
  </p:clrMapOvr>
  <p:transition advTm="1000">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2F88CCD-8515-4015-A38B-CFC1E0ECD329}" type="slidenum">
              <a:rPr lang="en-US"/>
              <a:pPr>
                <a:defRPr/>
              </a:pPr>
              <a:t>‹#›</a:t>
            </a:fld>
            <a:endParaRPr lang="en-US"/>
          </a:p>
        </p:txBody>
      </p:sp>
    </p:spTree>
  </p:cSld>
  <p:clrMapOvr>
    <a:masterClrMapping/>
  </p:clrMapOvr>
  <p:transition advTm="1000">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1CC03C-5592-4A29-9A83-D8B05408D140}" type="slidenum">
              <a:rPr lang="en-US"/>
              <a:pPr>
                <a:defRPr/>
              </a:pPr>
              <a:t>‹#›</a:t>
            </a:fld>
            <a:endParaRPr lang="en-US"/>
          </a:p>
        </p:txBody>
      </p:sp>
    </p:spTree>
  </p:cSld>
  <p:clrMapOvr>
    <a:masterClrMapping/>
  </p:clrMapOvr>
  <p:transition advTm="1000">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02B893C-2EDF-4B57-B71C-8B21663F0219}" type="slidenum">
              <a:rPr lang="en-US"/>
              <a:pPr>
                <a:defRPr/>
              </a:pPr>
              <a:t>‹#›</a:t>
            </a:fld>
            <a:endParaRPr lang="en-US"/>
          </a:p>
        </p:txBody>
      </p:sp>
    </p:spTree>
  </p:cSld>
  <p:clrMapOvr>
    <a:masterClrMapping/>
  </p:clrMapOvr>
  <p:transition advTm="1000">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09ACE-01FA-4001-B1F3-1F8A3EB5CF36}" type="slidenum">
              <a:rPr lang="en-US"/>
              <a:pPr>
                <a:defRPr/>
              </a:pPr>
              <a:t>‹#›</a:t>
            </a:fld>
            <a:endParaRPr lang="en-US"/>
          </a:p>
        </p:txBody>
      </p:sp>
    </p:spTree>
  </p:cSld>
  <p:clrMapOvr>
    <a:masterClrMapping/>
  </p:clrMapOvr>
  <p:transition advTm="1000">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D3B77F-414F-4EEC-948F-E171EAB420B5}" type="slidenum">
              <a:rPr lang="en-US"/>
              <a:pPr>
                <a:defRPr/>
              </a:pPr>
              <a:t>‹#›</a:t>
            </a:fld>
            <a:endParaRPr lang="en-US"/>
          </a:p>
        </p:txBody>
      </p:sp>
    </p:spTree>
  </p:cSld>
  <p:clrMapOvr>
    <a:masterClrMapping/>
  </p:clrMapOvr>
  <p:transition advTm="1000">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939FC6-9C71-45BE-A2AC-C5C66A576ED2}" type="slidenum">
              <a:rPr lang="en-US"/>
              <a:pPr>
                <a:defRPr/>
              </a:pPr>
              <a:t>‹#›</a:t>
            </a:fld>
            <a:endParaRPr lang="en-US"/>
          </a:p>
        </p:txBody>
      </p:sp>
    </p:spTree>
  </p:cSld>
  <p:clrMapOvr>
    <a:masterClrMapping/>
  </p:clrMapOvr>
  <p:transition advTm="1000">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DE3926-1A14-4530-8896-0929247F79A0}" type="slidenum">
              <a:rPr lang="en-US"/>
              <a:pPr>
                <a:defRPr/>
              </a:pPr>
              <a:t>‹#›</a:t>
            </a:fld>
            <a:endParaRPr lang="en-US"/>
          </a:p>
        </p:txBody>
      </p:sp>
    </p:spTree>
  </p:cSld>
  <p:clrMapOvr>
    <a:masterClrMapping/>
  </p:clrMapOvr>
  <p:transition advTm="1000">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893D8A-FF8B-4717-A1B2-2EE431822C28}" type="slidenum">
              <a:rPr lang="en-US"/>
              <a:pPr>
                <a:defRPr/>
              </a:pPr>
              <a:t>‹#›</a:t>
            </a:fld>
            <a:endParaRPr lang="en-US"/>
          </a:p>
        </p:txBody>
      </p:sp>
    </p:spTree>
  </p:cSld>
  <p:clrMapOvr>
    <a:masterClrMapping/>
  </p:clrMapOvr>
  <p:transition advTm="1000">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50D549B-1BF2-479C-899F-B0C9A1061D66}" type="slidenum">
              <a:rPr lang="en-US"/>
              <a:pPr>
                <a:defRPr/>
              </a:pPr>
              <a:t>‹#›</a:t>
            </a:fld>
            <a:endParaRPr lang="en-US"/>
          </a:p>
        </p:txBody>
      </p:sp>
    </p:spTree>
  </p:cSld>
  <p:clrMapOvr>
    <a:masterClrMapping/>
  </p:clrMapOvr>
  <p:transition advTm="1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advTm="1000"/>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31F6B19-F0D7-4B33-AA57-5D7102E47E7E}" type="slidenum">
              <a:rPr lang="en-US"/>
              <a:pPr>
                <a:defRPr/>
              </a:pPr>
              <a:t>‹#›</a:t>
            </a:fld>
            <a:endParaRPr lang="en-US"/>
          </a:p>
        </p:txBody>
      </p:sp>
    </p:spTree>
  </p:cSld>
  <p:clrMapOvr>
    <a:masterClrMapping/>
  </p:clrMapOvr>
  <p:transition advTm="1000">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FC846F2-4EFF-4BBF-85A1-DA6B4CB90A3C}" type="slidenum">
              <a:rPr lang="en-US"/>
              <a:pPr>
                <a:defRPr/>
              </a:pPr>
              <a:t>‹#›</a:t>
            </a:fld>
            <a:endParaRPr lang="en-US"/>
          </a:p>
        </p:txBody>
      </p:sp>
    </p:spTree>
  </p:cSld>
  <p:clrMapOvr>
    <a:masterClrMapping/>
  </p:clrMapOvr>
  <p:transition advTm="1000">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9CF1131-2E1E-449E-B090-17E94559BCCE}" type="slidenum">
              <a:rPr lang="en-US"/>
              <a:pPr>
                <a:defRPr/>
              </a:pPr>
              <a:t>‹#›</a:t>
            </a:fld>
            <a:endParaRPr lang="en-US"/>
          </a:p>
        </p:txBody>
      </p:sp>
    </p:spTree>
  </p:cSld>
  <p:clrMapOvr>
    <a:masterClrMapping/>
  </p:clrMapOvr>
  <p:transition advTm="1000">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685A5B-91D1-4E82-B38B-9F142EFBCEE8}" type="slidenum">
              <a:rPr lang="en-US"/>
              <a:pPr>
                <a:defRPr/>
              </a:pPr>
              <a:t>‹#›</a:t>
            </a:fld>
            <a:endParaRPr lang="en-US"/>
          </a:p>
        </p:txBody>
      </p:sp>
    </p:spTree>
  </p:cSld>
  <p:clrMapOvr>
    <a:masterClrMapping/>
  </p:clrMapOvr>
  <p:transition advTm="1000">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49F0BE7-FC96-4461-A7FD-AFA59346EFA3}" type="slidenum">
              <a:rPr lang="en-US"/>
              <a:pPr>
                <a:defRPr/>
              </a:pPr>
              <a:t>‹#›</a:t>
            </a:fld>
            <a:endParaRPr lang="en-US"/>
          </a:p>
        </p:txBody>
      </p:sp>
    </p:spTree>
  </p:cSld>
  <p:clrMapOvr>
    <a:masterClrMapping/>
  </p:clrMapOvr>
  <p:transition advTm="1000">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BF8D35-117D-4BC7-9B56-4CC98AD6140F}" type="slidenum">
              <a:rPr lang="en-US"/>
              <a:pPr>
                <a:defRPr/>
              </a:pPr>
              <a:t>‹#›</a:t>
            </a:fld>
            <a:endParaRPr lang="en-US"/>
          </a:p>
        </p:txBody>
      </p:sp>
    </p:spTree>
  </p:cSld>
  <p:clrMapOvr>
    <a:masterClrMapping/>
  </p:clrMapOvr>
  <p:transition advTm="1000">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55B8C9-A466-42C7-AD2C-097B90057F9A}" type="slidenum">
              <a:rPr lang="en-US"/>
              <a:pPr>
                <a:defRPr/>
              </a:pPr>
              <a:t>‹#›</a:t>
            </a:fld>
            <a:endParaRPr lang="en-US"/>
          </a:p>
        </p:txBody>
      </p:sp>
    </p:spTree>
  </p:cSld>
  <p:clrMapOvr>
    <a:masterClrMapping/>
  </p:clrMapOvr>
  <p:transition advTm="1000">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C918A0-BDDD-4856-8F33-DF688D5478E2}" type="slidenum">
              <a:rPr lang="en-US"/>
              <a:pPr>
                <a:defRPr/>
              </a:pPr>
              <a:t>‹#›</a:t>
            </a:fld>
            <a:endParaRPr lang="en-US"/>
          </a:p>
        </p:txBody>
      </p:sp>
    </p:spTree>
  </p:cSld>
  <p:clrMapOvr>
    <a:masterClrMapping/>
  </p:clrMapOvr>
  <p:transition advTm="1000">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36BA01-7519-4FDC-99DC-9F056C7CEB07}" type="slidenum">
              <a:rPr lang="en-US"/>
              <a:pPr>
                <a:defRPr/>
              </a:pPr>
              <a:t>‹#›</a:t>
            </a:fld>
            <a:endParaRPr lang="en-US"/>
          </a:p>
        </p:txBody>
      </p:sp>
    </p:spTree>
  </p:cSld>
  <p:clrMapOvr>
    <a:masterClrMapping/>
  </p:clrMapOvr>
  <p:transition advTm="1000">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20CF28-1869-4BAD-BA14-774B2A304544}" type="slidenum">
              <a:rPr lang="en-US"/>
              <a:pPr>
                <a:defRPr/>
              </a:pPr>
              <a:t>‹#›</a:t>
            </a:fld>
            <a:endParaRPr lang="en-US"/>
          </a:p>
        </p:txBody>
      </p:sp>
    </p:spTree>
  </p:cSld>
  <p:clrMapOvr>
    <a:masterClrMapping/>
  </p:clrMapOvr>
  <p:transition advTm="1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advTm="1000"/>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8EE4E5-C196-4AD9-AD60-867497350387}" type="slidenum">
              <a:rPr lang="en-US"/>
              <a:pPr>
                <a:defRPr/>
              </a:pPr>
              <a:t>‹#›</a:t>
            </a:fld>
            <a:endParaRPr lang="en-US"/>
          </a:p>
        </p:txBody>
      </p:sp>
    </p:spTree>
  </p:cSld>
  <p:clrMapOvr>
    <a:masterClrMapping/>
  </p:clrMapOvr>
  <p:transition advTm="1000">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026F54D-0C07-48AE-AA3E-D6582D10B892}" type="slidenum">
              <a:rPr lang="en-US"/>
              <a:pPr>
                <a:defRPr/>
              </a:pPr>
              <a:t>‹#›</a:t>
            </a:fld>
            <a:endParaRPr lang="en-US"/>
          </a:p>
        </p:txBody>
      </p:sp>
    </p:spTree>
  </p:cSld>
  <p:clrMapOvr>
    <a:masterClrMapping/>
  </p:clrMapOvr>
  <p:transition advTm="1000">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4CCEE4A-4A25-41D0-85D2-BF31646E370A}" type="slidenum">
              <a:rPr lang="en-US"/>
              <a:pPr>
                <a:defRPr/>
              </a:pPr>
              <a:t>‹#›</a:t>
            </a:fld>
            <a:endParaRPr lang="en-US"/>
          </a:p>
        </p:txBody>
      </p:sp>
    </p:spTree>
  </p:cSld>
  <p:clrMapOvr>
    <a:masterClrMapping/>
  </p:clrMapOvr>
  <p:transition advTm="1000">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1F54ABD-95B9-4C1F-8218-CD27F4B2A915}" type="slidenum">
              <a:rPr lang="en-US"/>
              <a:pPr>
                <a:defRPr/>
              </a:pPr>
              <a:t>‹#›</a:t>
            </a:fld>
            <a:endParaRPr lang="en-US"/>
          </a:p>
        </p:txBody>
      </p:sp>
    </p:spTree>
  </p:cSld>
  <p:clrMapOvr>
    <a:masterClrMapping/>
  </p:clrMapOvr>
  <p:transition advTm="1000">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92044C-6ECB-4CCD-A63C-A5F11DE4E916}" type="slidenum">
              <a:rPr lang="en-US"/>
              <a:pPr>
                <a:defRPr/>
              </a:pPr>
              <a:t>‹#›</a:t>
            </a:fld>
            <a:endParaRPr lang="en-US"/>
          </a:p>
        </p:txBody>
      </p:sp>
    </p:spTree>
  </p:cSld>
  <p:clrMapOvr>
    <a:masterClrMapping/>
  </p:clrMapOvr>
  <p:transition advTm="1000">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8342E48-F890-47A1-B8C8-AC3F4C2DB84D}" type="slidenum">
              <a:rPr lang="en-US"/>
              <a:pPr>
                <a:defRPr/>
              </a:pPr>
              <a:t>‹#›</a:t>
            </a:fld>
            <a:endParaRPr lang="en-US"/>
          </a:p>
        </p:txBody>
      </p:sp>
    </p:spTree>
  </p:cSld>
  <p:clrMapOvr>
    <a:masterClrMapping/>
  </p:clrMapOvr>
  <p:transition advTm="1000">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AAA514-C4C1-47DD-8C20-F78AD267A636}" type="slidenum">
              <a:rPr lang="en-US"/>
              <a:pPr>
                <a:defRPr/>
              </a:pPr>
              <a:t>‹#›</a:t>
            </a:fld>
            <a:endParaRPr lang="en-US"/>
          </a:p>
        </p:txBody>
      </p:sp>
    </p:spTree>
  </p:cSld>
  <p:clrMapOvr>
    <a:masterClrMapping/>
  </p:clrMapOvr>
  <p:transition advTm="1000">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D26573-92A6-401F-8B33-55D5D7A0FB0D}" type="slidenum">
              <a:rPr lang="en-US"/>
              <a:pPr>
                <a:defRPr/>
              </a:pPr>
              <a:t>‹#›</a:t>
            </a:fld>
            <a:endParaRPr lang="en-US"/>
          </a:p>
        </p:txBody>
      </p:sp>
    </p:spTree>
  </p:cSld>
  <p:clrMapOvr>
    <a:masterClrMapping/>
  </p:clrMapOvr>
  <p:transition advTm="1000">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DCF386-96C5-4D5F-8D6A-2DFBF31C4108}" type="slidenum">
              <a:rPr lang="en-US"/>
              <a:pPr>
                <a:defRPr/>
              </a:pPr>
              <a:t>‹#›</a:t>
            </a:fld>
            <a:endParaRPr lang="en-US"/>
          </a:p>
        </p:txBody>
      </p:sp>
    </p:spTree>
  </p:cSld>
  <p:clrMapOvr>
    <a:masterClrMapping/>
  </p:clrMapOvr>
  <p:transition advTm="1000">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8B2681-9A62-4EF8-875E-B0D4FD52B027}" type="slidenum">
              <a:rPr lang="en-US"/>
              <a:pPr>
                <a:defRPr/>
              </a:pPr>
              <a:t>‹#›</a:t>
            </a:fld>
            <a:endParaRPr lang="en-US"/>
          </a:p>
        </p:txBody>
      </p:sp>
    </p:spTree>
  </p:cSld>
  <p:clrMapOvr>
    <a:masterClrMapping/>
  </p:clrMapOvr>
  <p:transition advTm="1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Tm="1000"/>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E764E6-0467-44AC-9AC4-FE7194E63071}" type="slidenum">
              <a:rPr lang="en-US"/>
              <a:pPr>
                <a:defRPr/>
              </a:pPr>
              <a:t>‹#›</a:t>
            </a:fld>
            <a:endParaRPr lang="en-US"/>
          </a:p>
        </p:txBody>
      </p:sp>
    </p:spTree>
  </p:cSld>
  <p:clrMapOvr>
    <a:masterClrMapping/>
  </p:clrMapOvr>
  <p:transition advTm="1000">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33290B5-107B-4A9F-AA73-DA3942BB5FAA}" type="slidenum">
              <a:rPr lang="en-US"/>
              <a:pPr>
                <a:defRPr/>
              </a:pPr>
              <a:t>‹#›</a:t>
            </a:fld>
            <a:endParaRPr lang="en-US"/>
          </a:p>
        </p:txBody>
      </p:sp>
    </p:spTree>
  </p:cSld>
  <p:clrMapOvr>
    <a:masterClrMapping/>
  </p:clrMapOvr>
  <p:transition advTm="1000">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E23988B-B8C4-46E8-806A-741F7E67517D}" type="slidenum">
              <a:rPr lang="en-US"/>
              <a:pPr>
                <a:defRPr/>
              </a:pPr>
              <a:t>‹#›</a:t>
            </a:fld>
            <a:endParaRPr lang="en-US"/>
          </a:p>
        </p:txBody>
      </p:sp>
    </p:spTree>
  </p:cSld>
  <p:clrMapOvr>
    <a:masterClrMapping/>
  </p:clrMapOvr>
  <p:transition advTm="1000">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4875C60-BDD8-4563-901C-082C72E1FEB7}" type="slidenum">
              <a:rPr lang="en-US"/>
              <a:pPr>
                <a:defRPr/>
              </a:pPr>
              <a:t>‹#›</a:t>
            </a:fld>
            <a:endParaRPr lang="en-US"/>
          </a:p>
        </p:txBody>
      </p:sp>
    </p:spTree>
  </p:cSld>
  <p:clrMapOvr>
    <a:masterClrMapping/>
  </p:clrMapOvr>
  <p:transition advTm="1000">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B7330DA-C8EA-4ABE-9713-1B9EDBED4F7C}" type="slidenum">
              <a:rPr lang="en-US"/>
              <a:pPr>
                <a:defRPr/>
              </a:pPr>
              <a:t>‹#›</a:t>
            </a:fld>
            <a:endParaRPr lang="en-US"/>
          </a:p>
        </p:txBody>
      </p:sp>
    </p:spTree>
  </p:cSld>
  <p:clrMapOvr>
    <a:masterClrMapping/>
  </p:clrMapOvr>
  <p:transition advTm="1000">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5A92D9-3085-4675-A629-FA3C75E0E05C}" type="slidenum">
              <a:rPr lang="en-US"/>
              <a:pPr>
                <a:defRPr/>
              </a:pPr>
              <a:t>‹#›</a:t>
            </a:fld>
            <a:endParaRPr lang="en-US"/>
          </a:p>
        </p:txBody>
      </p:sp>
    </p:spTree>
  </p:cSld>
  <p:clrMapOvr>
    <a:masterClrMapping/>
  </p:clrMapOvr>
  <p:transition advTm="1000">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8CC417F-7640-4F86-ADBA-6C80C8203354}" type="slidenum">
              <a:rPr lang="en-US"/>
              <a:pPr>
                <a:defRPr/>
              </a:pPr>
              <a:t>‹#›</a:t>
            </a:fld>
            <a:endParaRPr lang="en-US"/>
          </a:p>
        </p:txBody>
      </p:sp>
    </p:spTree>
  </p:cSld>
  <p:clrMapOvr>
    <a:masterClrMapping/>
  </p:clrMapOvr>
  <p:transition advTm="1000">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8D6B84-E957-4FCE-ACE9-661757A7E3E8}" type="slidenum">
              <a:rPr lang="en-US"/>
              <a:pPr>
                <a:defRPr/>
              </a:pPr>
              <a:t>‹#›</a:t>
            </a:fld>
            <a:endParaRPr lang="en-US"/>
          </a:p>
        </p:txBody>
      </p:sp>
    </p:spTree>
  </p:cSld>
  <p:clrMapOvr>
    <a:masterClrMapping/>
  </p:clrMapOvr>
  <p:transition advTm="1000">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A19B59-7862-4ED2-9795-315D478A3C2B}" type="slidenum">
              <a:rPr lang="en-US"/>
              <a:pPr>
                <a:defRPr/>
              </a:pPr>
              <a:t>‹#›</a:t>
            </a:fld>
            <a:endParaRPr lang="en-US"/>
          </a:p>
        </p:txBody>
      </p:sp>
    </p:spTree>
  </p:cSld>
  <p:clrMapOvr>
    <a:masterClrMapping/>
  </p:clrMapOvr>
  <p:transition advTm="1000">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2" descr="citilogo"/>
          <p:cNvPicPr>
            <a:picLocks noChangeAspect="1" noChangeArrowheads="1"/>
          </p:cNvPicPr>
          <p:nvPr/>
        </p:nvPicPr>
        <p:blipFill>
          <a:blip r:embed="rId2" cstate="print"/>
          <a:srcRect/>
          <a:stretch>
            <a:fillRect/>
          </a:stretch>
        </p:blipFill>
        <p:spPr bwMode="auto">
          <a:xfrm>
            <a:off x="8153400" y="304800"/>
            <a:ext cx="762000" cy="469900"/>
          </a:xfrm>
          <a:prstGeom prst="rect">
            <a:avLst/>
          </a:prstGeom>
          <a:noFill/>
          <a:ln w="9525">
            <a:noFill/>
            <a:miter lim="800000"/>
            <a:headEnd/>
            <a:tailEnd/>
          </a:ln>
        </p:spPr>
      </p:pic>
      <p:sp>
        <p:nvSpPr>
          <p:cNvPr id="3" name="Rectangle 3"/>
          <p:cNvSpPr>
            <a:spLocks noChangeArrowheads="1"/>
          </p:cNvSpPr>
          <p:nvPr/>
        </p:nvSpPr>
        <p:spPr bwMode="auto">
          <a:xfrm>
            <a:off x="0" y="6550025"/>
            <a:ext cx="9144000" cy="307975"/>
          </a:xfrm>
          <a:prstGeom prst="rect">
            <a:avLst/>
          </a:prstGeom>
          <a:noFill/>
          <a:ln w="9525">
            <a:noFill/>
            <a:miter lim="800000"/>
            <a:headEnd/>
            <a:tailEnd/>
          </a:ln>
          <a:effectLst/>
        </p:spPr>
        <p:txBody>
          <a:bodyPr anchor="ctr"/>
          <a:lstStyle/>
          <a:p>
            <a:pPr>
              <a:spcBef>
                <a:spcPct val="0"/>
              </a:spcBef>
              <a:defRPr/>
            </a:pPr>
            <a:endParaRPr lang="en-US" sz="1800">
              <a:latin typeface="Arial" charset="0"/>
              <a:cs typeface="Arial" charset="0"/>
            </a:endParaRPr>
          </a:p>
        </p:txBody>
      </p:sp>
      <p:pic>
        <p:nvPicPr>
          <p:cNvPr id="4" name="Picture 4" descr="h_wave"/>
          <p:cNvPicPr>
            <a:picLocks noChangeAspect="1" noChangeArrowheads="1"/>
          </p:cNvPicPr>
          <p:nvPr/>
        </p:nvPicPr>
        <p:blipFill>
          <a:blip r:embed="rId3" cstate="print"/>
          <a:srcRect/>
          <a:stretch>
            <a:fillRect/>
          </a:stretch>
        </p:blipFill>
        <p:spPr bwMode="auto">
          <a:xfrm>
            <a:off x="0" y="0"/>
            <a:ext cx="9144000" cy="342900"/>
          </a:xfrm>
          <a:prstGeom prst="rect">
            <a:avLst/>
          </a:prstGeom>
          <a:noFill/>
          <a:ln w="9525">
            <a:noFill/>
            <a:miter lim="800000"/>
            <a:headEnd/>
            <a:tailEnd/>
          </a:ln>
        </p:spPr>
      </p:pic>
      <p:sp>
        <p:nvSpPr>
          <p:cNvPr id="5" name="Text Box 5"/>
          <p:cNvSpPr txBox="1">
            <a:spLocks noChangeArrowheads="1"/>
          </p:cNvSpPr>
          <p:nvPr/>
        </p:nvSpPr>
        <p:spPr bwMode="auto">
          <a:xfrm>
            <a:off x="60325" y="228600"/>
            <a:ext cx="3902075" cy="304800"/>
          </a:xfrm>
          <a:prstGeom prst="rect">
            <a:avLst/>
          </a:prstGeom>
          <a:noFill/>
          <a:ln w="9525">
            <a:noFill/>
            <a:miter lim="800000"/>
            <a:headEnd/>
            <a:tailEnd/>
          </a:ln>
          <a:effectLst/>
        </p:spPr>
        <p:txBody>
          <a:bodyPr>
            <a:spAutoFit/>
          </a:bodyPr>
          <a:lstStyle/>
          <a:p>
            <a:pPr>
              <a:spcBef>
                <a:spcPct val="0"/>
              </a:spcBef>
              <a:defRPr/>
            </a:pPr>
            <a:r>
              <a:rPr lang="en-US" sz="1400" b="1" i="1">
                <a:solidFill>
                  <a:srgbClr val="333399"/>
                </a:solidFill>
                <a:latin typeface="Times New Roman" pitchFamily="18" charset="0"/>
                <a:cs typeface="Arial" charset="0"/>
              </a:rPr>
              <a:t>Citicorp Development Center, Inc.</a:t>
            </a:r>
          </a:p>
        </p:txBody>
      </p:sp>
      <p:sp>
        <p:nvSpPr>
          <p:cNvPr id="6" name="Rectangle 6"/>
          <p:cNvSpPr>
            <a:spLocks noChangeArrowheads="1"/>
          </p:cNvSpPr>
          <p:nvPr/>
        </p:nvSpPr>
        <p:spPr bwMode="auto">
          <a:xfrm>
            <a:off x="0" y="6553200"/>
            <a:ext cx="9144000" cy="228600"/>
          </a:xfrm>
          <a:prstGeom prst="rect">
            <a:avLst/>
          </a:prstGeom>
          <a:noFill/>
          <a:ln w="9525">
            <a:noFill/>
            <a:miter lim="800000"/>
            <a:headEnd/>
            <a:tailEnd/>
          </a:ln>
          <a:effectLst/>
        </p:spPr>
        <p:txBody>
          <a:bodyPr anchor="ctr"/>
          <a:lstStyle/>
          <a:p>
            <a:pPr>
              <a:spcBef>
                <a:spcPct val="0"/>
              </a:spcBef>
              <a:defRPr/>
            </a:pPr>
            <a:r>
              <a:rPr lang="en-US" sz="1800">
                <a:latin typeface="Arial" charset="0"/>
                <a:cs typeface="Arial" charset="0"/>
              </a:rPr>
              <a:t>  ATM Applications Development Training – V.1		INTERNAL			                            Page </a:t>
            </a:r>
            <a:fld id="{90BCA264-113E-479A-B346-CAC37A2C952F}" type="slidenum">
              <a:rPr lang="en-US" sz="1800">
                <a:latin typeface="Arial" charset="0"/>
                <a:cs typeface="Arial" charset="0"/>
              </a:rPr>
              <a:pPr>
                <a:spcBef>
                  <a:spcPct val="0"/>
                </a:spcBef>
                <a:defRPr/>
              </a:pPr>
              <a:t>‹#›</a:t>
            </a:fld>
            <a:endParaRPr lang="en-US" sz="1800">
              <a:latin typeface="Arial" charset="0"/>
              <a:cs typeface="Arial" charset="0"/>
            </a:endParaRPr>
          </a:p>
        </p:txBody>
      </p:sp>
    </p:spTree>
  </p:cSld>
  <p:clrMapOvr>
    <a:masterClrMapping/>
  </p:clrMapOvr>
  <p:transition advTm="1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Tm="1000"/>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advTm="1000">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advTm="1000">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advTm="1000">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Tm="1000">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Tm="1000">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Tm="1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4.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32" name="Rectangle 8"/>
          <p:cNvSpPr>
            <a:spLocks noChangeArrowheads="1"/>
          </p:cNvSpPr>
          <p:nvPr userDrawn="1"/>
        </p:nvSpPr>
        <p:spPr bwMode="auto">
          <a:xfrm>
            <a:off x="0" y="6550025"/>
            <a:ext cx="9144000" cy="307975"/>
          </a:xfrm>
          <a:prstGeom prst="rect">
            <a:avLst/>
          </a:prstGeom>
          <a:noFill/>
          <a:ln w="9525">
            <a:noFill/>
            <a:miter lim="800000"/>
            <a:headEnd/>
            <a:tailEnd/>
          </a:ln>
          <a:effectLst/>
        </p:spPr>
        <p:txBody>
          <a:bodyPr anchor="ctr"/>
          <a:lstStyle/>
          <a:p>
            <a:pPr>
              <a:spcBef>
                <a:spcPct val="0"/>
              </a:spcBef>
              <a:defRPr/>
            </a:pPr>
            <a:endParaRPr lang="en-US" i="1">
              <a:solidFill>
                <a:schemeClr val="tx2"/>
              </a:solidFill>
              <a:latin typeface="Times New Roman" pitchFamily="18" charset="0"/>
              <a:cs typeface="Arial" charset="0"/>
            </a:endParaRPr>
          </a:p>
        </p:txBody>
      </p:sp>
      <p:sp>
        <p:nvSpPr>
          <p:cNvPr id="5" name="Rectangle 2"/>
          <p:cNvSpPr>
            <a:spLocks noGrp="1" noChangeArrowheads="1"/>
          </p:cNvSpPr>
          <p:nvPr>
            <p:ph type="title"/>
          </p:nvPr>
        </p:nvSpPr>
        <p:spPr bwMode="auto">
          <a:xfrm>
            <a:off x="685800" y="381000"/>
            <a:ext cx="77724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 name="Rectangle 3"/>
          <p:cNvSpPr>
            <a:spLocks noGrp="1" noChangeArrowheads="1"/>
          </p:cNvSpPr>
          <p:nvPr>
            <p:ph type="body" idx="1"/>
          </p:nvPr>
        </p:nvSpPr>
        <p:spPr bwMode="auto">
          <a:xfrm>
            <a:off x="685800" y="1524000"/>
            <a:ext cx="7772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7"/>
          <p:cNvSpPr>
            <a:spLocks noChangeArrowheads="1"/>
          </p:cNvSpPr>
          <p:nvPr userDrawn="1"/>
        </p:nvSpPr>
        <p:spPr bwMode="auto">
          <a:xfrm>
            <a:off x="8115300" y="6526213"/>
            <a:ext cx="419100" cy="304800"/>
          </a:xfrm>
          <a:prstGeom prst="rect">
            <a:avLst/>
          </a:prstGeom>
          <a:noFill/>
          <a:ln w="9525">
            <a:noFill/>
            <a:miter lim="800000"/>
            <a:headEnd/>
            <a:tailEnd/>
          </a:ln>
          <a:effectLst/>
        </p:spPr>
        <p:txBody>
          <a:bodyPr anchor="ctr"/>
          <a:lstStyle/>
          <a:p>
            <a:pPr algn="r" eaLnBrk="0" fontAlgn="base" hangingPunct="0">
              <a:spcBef>
                <a:spcPct val="0"/>
              </a:spcBef>
              <a:spcAft>
                <a:spcPct val="0"/>
              </a:spcAft>
              <a:defRPr/>
            </a:pPr>
            <a:fld id="{1F2599C0-74A3-44E1-A4D8-5D46D572C083}" type="slidenum">
              <a:rPr lang="en-US" sz="1050" b="0">
                <a:solidFill>
                  <a:srgbClr val="FFFFFF"/>
                </a:solidFill>
              </a:rPr>
              <a:pPr algn="r" eaLnBrk="0" fontAlgn="base" hangingPunct="0">
                <a:spcBef>
                  <a:spcPct val="0"/>
                </a:spcBef>
                <a:spcAft>
                  <a:spcPct val="0"/>
                </a:spcAft>
                <a:defRPr/>
              </a:pPr>
              <a:t>‹#›</a:t>
            </a:fld>
            <a:endParaRPr lang="en-US" sz="1050" b="0" dirty="0">
              <a:solidFill>
                <a:srgbClr val="455560"/>
              </a:solidFill>
            </a:endParaRPr>
          </a:p>
        </p:txBody>
      </p:sp>
      <p:sp>
        <p:nvSpPr>
          <p:cNvPr id="8" name="Date Placeholder 3"/>
          <p:cNvSpPr>
            <a:spLocks noGrp="1"/>
          </p:cNvSpPr>
          <p:nvPr>
            <p:ph type="dt" sz="quarter" idx="2"/>
          </p:nvPr>
        </p:nvSpPr>
        <p:spPr>
          <a:xfrm>
            <a:off x="1524000" y="6572250"/>
            <a:ext cx="2209800" cy="228600"/>
          </a:xfrm>
          <a:prstGeom prst="rect">
            <a:avLst/>
          </a:prstGeom>
        </p:spPr>
        <p:txBody>
          <a:bodyPr/>
          <a:lstStyle>
            <a:lvl1pPr>
              <a:defRPr sz="1050">
                <a:solidFill>
                  <a:schemeClr val="bg1"/>
                </a:solidFill>
                <a:latin typeface="+mn-lt"/>
              </a:defRPr>
            </a:lvl1pPr>
          </a:lstStyle>
          <a:p>
            <a:pPr eaLnBrk="0" fontAlgn="base" hangingPunct="0">
              <a:spcBef>
                <a:spcPct val="0"/>
              </a:spcBef>
              <a:spcAft>
                <a:spcPct val="0"/>
              </a:spcAft>
              <a:defRPr/>
            </a:pPr>
            <a:r>
              <a:rPr lang="en-US">
                <a:solidFill>
                  <a:srgbClr val="FFFFFF"/>
                </a:solidFill>
              </a:rPr>
              <a:t>Presentation Title</a:t>
            </a:r>
          </a:p>
        </p:txBody>
      </p:sp>
      <p:pic>
        <p:nvPicPr>
          <p:cNvPr id="2" name="Picture 1"/>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2" name="Rectangle 7"/>
          <p:cNvSpPr>
            <a:spLocks noChangeArrowheads="1"/>
          </p:cNvSpPr>
          <p:nvPr userDrawn="1"/>
        </p:nvSpPr>
        <p:spPr bwMode="auto">
          <a:xfrm>
            <a:off x="8267700" y="6423343"/>
            <a:ext cx="419100" cy="304800"/>
          </a:xfrm>
          <a:prstGeom prst="rect">
            <a:avLst/>
          </a:prstGeom>
          <a:noFill/>
          <a:ln w="9525">
            <a:noFill/>
            <a:miter lim="800000"/>
            <a:headEnd/>
            <a:tailEnd/>
          </a:ln>
          <a:effectLst/>
        </p:spPr>
        <p:txBody>
          <a:bodyPr anchor="ctr"/>
          <a:lstStyle/>
          <a:p>
            <a:pPr algn="r" eaLnBrk="0" fontAlgn="base" hangingPunct="0">
              <a:spcBef>
                <a:spcPct val="0"/>
              </a:spcBef>
              <a:spcAft>
                <a:spcPct val="0"/>
              </a:spcAft>
              <a:defRPr/>
            </a:pPr>
            <a:fld id="{1F2599C0-74A3-44E1-A4D8-5D46D572C083}" type="slidenum">
              <a:rPr lang="en-US" sz="1050" b="0" smtClean="0">
                <a:solidFill>
                  <a:srgbClr val="FFFFFF"/>
                </a:solidFill>
              </a:rPr>
              <a:pPr algn="r" eaLnBrk="0" fontAlgn="base" hangingPunct="0">
                <a:spcBef>
                  <a:spcPct val="0"/>
                </a:spcBef>
                <a:spcAft>
                  <a:spcPct val="0"/>
                </a:spcAft>
                <a:defRPr/>
              </a:pPr>
              <a:t>‹#›</a:t>
            </a:fld>
            <a:endParaRPr lang="en-US" sz="1050" b="0" dirty="0">
              <a:solidFill>
                <a:srgbClr val="455560"/>
              </a:solidFill>
            </a:endParaRPr>
          </a:p>
        </p:txBody>
      </p:sp>
      <p:sp>
        <p:nvSpPr>
          <p:cNvPr id="13" name="Date Placeholder 3"/>
          <p:cNvSpPr txBox="1">
            <a:spLocks/>
          </p:cNvSpPr>
          <p:nvPr userDrawn="1"/>
        </p:nvSpPr>
        <p:spPr>
          <a:xfrm>
            <a:off x="1752600" y="6550025"/>
            <a:ext cx="4343400" cy="228600"/>
          </a:xfrm>
          <a:prstGeom prst="rect">
            <a:avLst/>
          </a:prstGeom>
        </p:spPr>
        <p:txBody>
          <a:bodyPr/>
          <a:lstStyle>
            <a:defPPr>
              <a:defRPr lang="en-US"/>
            </a:defPPr>
            <a:lvl1pPr algn="l" rtl="0" fontAlgn="base">
              <a:spcBef>
                <a:spcPct val="20000"/>
              </a:spcBef>
              <a:spcAft>
                <a:spcPct val="0"/>
              </a:spcAft>
              <a:defRPr sz="1050" kern="1200">
                <a:solidFill>
                  <a:schemeClr val="bg1"/>
                </a:solidFill>
                <a:latin typeface="+mn-lt"/>
                <a:ea typeface="+mn-ea"/>
                <a:cs typeface="Arial" pitchFamily="34" charset="0"/>
              </a:defRPr>
            </a:lvl1pPr>
            <a:lvl2pPr marL="457200" algn="l" rtl="0" fontAlgn="base">
              <a:spcBef>
                <a:spcPct val="2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2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2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2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Arial" pitchFamily="34" charset="0"/>
                <a:ea typeface="+mn-ea"/>
                <a:cs typeface="Arial" pitchFamily="34" charset="0"/>
              </a:defRPr>
            </a:lvl6pPr>
            <a:lvl7pPr marL="2743200" algn="l" defTabSz="914400" rtl="0" eaLnBrk="1" latinLnBrk="0" hangingPunct="1">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Arial" pitchFamily="34" charset="0"/>
                <a:ea typeface="+mn-ea"/>
                <a:cs typeface="Arial" pitchFamily="34" charset="0"/>
              </a:defRPr>
            </a:lvl8pPr>
            <a:lvl9pPr marL="3657600" algn="l" defTabSz="914400" rtl="0" eaLnBrk="1" latinLnBrk="0" hangingPunct="1">
              <a:defRPr sz="1200" kern="1200">
                <a:solidFill>
                  <a:schemeClr val="tx1"/>
                </a:solidFill>
                <a:latin typeface="Arial" pitchFamily="34" charset="0"/>
                <a:ea typeface="+mn-ea"/>
                <a:cs typeface="Arial" pitchFamily="34" charset="0"/>
              </a:defRPr>
            </a:lvl9pPr>
          </a:lstStyle>
          <a:p>
            <a:pPr eaLnBrk="0" hangingPunct="0">
              <a:spcBef>
                <a:spcPct val="0"/>
              </a:spcBef>
              <a:defRPr/>
            </a:pPr>
            <a:r>
              <a:rPr lang="en-US" dirty="0" smtClean="0">
                <a:solidFill>
                  <a:srgbClr val="FFFFFF"/>
                </a:solidFill>
              </a:rPr>
              <a:t>Fast Tracking to Teamwork by</a:t>
            </a:r>
            <a:r>
              <a:rPr lang="en-US" baseline="0" dirty="0" smtClean="0">
                <a:solidFill>
                  <a:srgbClr val="FFFFFF"/>
                </a:solidFill>
              </a:rPr>
              <a:t> De-escalating Conflict</a:t>
            </a:r>
            <a:endParaRPr lang="en-US" dirty="0">
              <a:solidFill>
                <a:srgbClr val="FFFFFF"/>
              </a:solidFill>
            </a:endParaRPr>
          </a:p>
        </p:txBody>
      </p:sp>
      <p:pic>
        <p:nvPicPr>
          <p:cNvPr id="10" name="Picture 2"/>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561110" y="6458792"/>
            <a:ext cx="1130530" cy="3992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4742" r:id="rId1"/>
    <p:sldLayoutId id="2147484656" r:id="rId2"/>
    <p:sldLayoutId id="2147484657" r:id="rId3"/>
    <p:sldLayoutId id="2147484658" r:id="rId4"/>
    <p:sldLayoutId id="2147484659" r:id="rId5"/>
    <p:sldLayoutId id="2147484660" r:id="rId6"/>
    <p:sldLayoutId id="2147484661" r:id="rId7"/>
    <p:sldLayoutId id="2147484662" r:id="rId8"/>
    <p:sldLayoutId id="2147484663" r:id="rId9"/>
    <p:sldLayoutId id="2147484664" r:id="rId10"/>
    <p:sldLayoutId id="2147484665" r:id="rId11"/>
  </p:sldLayoutIdLst>
  <p:transition advTm="1000"/>
  <p:timing>
    <p:tnLst>
      <p:par>
        <p:cTn id="1" dur="indefinite" restart="never" nodeType="tmRoot"/>
      </p:par>
    </p:tnLst>
  </p:timing>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30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430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F14994CB-E8CF-4569-9F49-19546958C27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43" r:id="rId1"/>
    <p:sldLayoutId id="2147484744" r:id="rId2"/>
    <p:sldLayoutId id="2147484745" r:id="rId3"/>
    <p:sldLayoutId id="2147484746" r:id="rId4"/>
    <p:sldLayoutId id="2147484747" r:id="rId5"/>
    <p:sldLayoutId id="2147484748" r:id="rId6"/>
    <p:sldLayoutId id="2147484749" r:id="rId7"/>
    <p:sldLayoutId id="2147484750" r:id="rId8"/>
    <p:sldLayoutId id="2147484751" r:id="rId9"/>
    <p:sldLayoutId id="2147484752" r:id="rId10"/>
    <p:sldLayoutId id="2147484753" r:id="rId11"/>
  </p:sldLayoutIdLst>
  <p:transition advClick="0">
    <p:fade/>
  </p:transition>
  <p:timing>
    <p:tnLst>
      <p:par>
        <p:cTn id="1" dur="indefinite" restart="never" nodeType="tmRoot"/>
      </p:par>
    </p:tnLst>
  </p:timing>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defRPr>
      </a:lvl5pPr>
      <a:lvl6pPr marL="2514600" indent="-228600" algn="l" rtl="0" fontAlgn="base">
        <a:spcBef>
          <a:spcPct val="20000"/>
        </a:spcBef>
        <a:spcAft>
          <a:spcPct val="0"/>
        </a:spcAft>
        <a:buFont typeface="Wingdings" pitchFamily="2" charset="2"/>
        <a:buChar char="§"/>
        <a:defRPr sz="2000">
          <a:solidFill>
            <a:schemeClr val="tx1"/>
          </a:solidFill>
          <a:latin typeface="+mn-lt"/>
        </a:defRPr>
      </a:lvl6pPr>
      <a:lvl7pPr marL="2971800" indent="-228600" algn="l" rtl="0" fontAlgn="base">
        <a:spcBef>
          <a:spcPct val="20000"/>
        </a:spcBef>
        <a:spcAft>
          <a:spcPct val="0"/>
        </a:spcAft>
        <a:buFont typeface="Wingdings" pitchFamily="2" charset="2"/>
        <a:buChar char="§"/>
        <a:defRPr sz="2000">
          <a:solidFill>
            <a:schemeClr val="tx1"/>
          </a:solidFill>
          <a:latin typeface="+mn-lt"/>
        </a:defRPr>
      </a:lvl7pPr>
      <a:lvl8pPr marL="3429000" indent="-228600" algn="l" rtl="0" fontAlgn="base">
        <a:spcBef>
          <a:spcPct val="20000"/>
        </a:spcBef>
        <a:spcAft>
          <a:spcPct val="0"/>
        </a:spcAft>
        <a:buFont typeface="Wingdings" pitchFamily="2" charset="2"/>
        <a:buChar char="§"/>
        <a:defRPr sz="2000">
          <a:solidFill>
            <a:schemeClr val="tx1"/>
          </a:solidFill>
          <a:latin typeface="+mn-lt"/>
        </a:defRPr>
      </a:lvl8pPr>
      <a:lvl9pPr marL="3886200" indent="-228600" algn="l" rtl="0" fontAlgn="base">
        <a:spcBef>
          <a:spcPct val="20000"/>
        </a:spcBef>
        <a:spcAft>
          <a:spcPct val="0"/>
        </a:spcAft>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542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542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91DDF793-1BF9-4A27-9EED-A572B3753D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66" r:id="rId1"/>
    <p:sldLayoutId id="2147484667" r:id="rId2"/>
    <p:sldLayoutId id="2147484668" r:id="rId3"/>
    <p:sldLayoutId id="2147484669" r:id="rId4"/>
    <p:sldLayoutId id="2147484670" r:id="rId5"/>
    <p:sldLayoutId id="2147484671" r:id="rId6"/>
    <p:sldLayoutId id="2147484672" r:id="rId7"/>
    <p:sldLayoutId id="2147484673" r:id="rId8"/>
    <p:sldLayoutId id="2147484674" r:id="rId9"/>
    <p:sldLayoutId id="2147484675" r:id="rId10"/>
    <p:sldLayoutId id="2147484676"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501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501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2B01EA7E-EA86-4C55-8B77-923672B17D4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77" r:id="rId1"/>
    <p:sldLayoutId id="2147484678" r:id="rId2"/>
    <p:sldLayoutId id="2147484679" r:id="rId3"/>
    <p:sldLayoutId id="2147484680" r:id="rId4"/>
    <p:sldLayoutId id="2147484681" r:id="rId5"/>
    <p:sldLayoutId id="2147484682" r:id="rId6"/>
    <p:sldLayoutId id="2147484683" r:id="rId7"/>
    <p:sldLayoutId id="2147484684" r:id="rId8"/>
    <p:sldLayoutId id="2147484685" r:id="rId9"/>
    <p:sldLayoutId id="2147484686" r:id="rId10"/>
    <p:sldLayoutId id="2147484687"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7663" indent="-347663" algn="l" rtl="0" eaLnBrk="0" fontAlgn="base" hangingPunct="0">
        <a:spcBef>
          <a:spcPct val="20000"/>
        </a:spcBef>
        <a:spcAft>
          <a:spcPct val="0"/>
        </a:spcAft>
        <a:buAutoNum type="romanUcPeriod"/>
        <a:defRPr sz="3200">
          <a:solidFill>
            <a:schemeClr val="tx1"/>
          </a:solidFill>
          <a:latin typeface="+mn-lt"/>
          <a:ea typeface="+mn-ea"/>
          <a:cs typeface="+mn-cs"/>
        </a:defRPr>
      </a:lvl1pPr>
      <a:lvl2pPr marL="984250" indent="-522288" algn="l" rtl="0" eaLnBrk="0" fontAlgn="base" hangingPunct="0">
        <a:spcBef>
          <a:spcPct val="20000"/>
        </a:spcBef>
        <a:spcAft>
          <a:spcPct val="0"/>
        </a:spcAft>
        <a:buAutoNum type="alphaUcPeriod"/>
        <a:defRPr sz="2800">
          <a:solidFill>
            <a:schemeClr val="tx1"/>
          </a:solidFill>
          <a:latin typeface="+mn-lt"/>
        </a:defRPr>
      </a:lvl2pPr>
      <a:lvl3pPr marL="1422400" indent="-323850" algn="l" rtl="0" eaLnBrk="0" fontAlgn="base" hangingPunct="0">
        <a:spcBef>
          <a:spcPct val="20000"/>
        </a:spcBef>
        <a:spcAft>
          <a:spcPct val="0"/>
        </a:spcAft>
        <a:buAutoNum type="arabicPeriod"/>
        <a:defRPr sz="2400">
          <a:solidFill>
            <a:schemeClr val="tx1"/>
          </a:solidFill>
          <a:latin typeface="+mn-lt"/>
        </a:defRPr>
      </a:lvl3pPr>
      <a:lvl4pPr marL="2119313" indent="-349250" algn="l" rtl="0" eaLnBrk="0" fontAlgn="base" hangingPunct="0">
        <a:spcBef>
          <a:spcPct val="20000"/>
        </a:spcBef>
        <a:spcAft>
          <a:spcPct val="0"/>
        </a:spcAft>
        <a:buAutoNum type="alphaLcPeriod"/>
        <a:defRPr sz="2000">
          <a:solidFill>
            <a:schemeClr val="tx1"/>
          </a:solidFill>
          <a:latin typeface="+mn-lt"/>
        </a:defRPr>
      </a:lvl4pPr>
      <a:lvl5pPr marL="2743200" indent="-347663" algn="l" rtl="0" eaLnBrk="0" fontAlgn="base" hangingPunct="0">
        <a:spcBef>
          <a:spcPct val="20000"/>
        </a:spcBef>
        <a:spcAft>
          <a:spcPct val="0"/>
        </a:spcAft>
        <a:buAutoNum type="romanLcPeriod"/>
        <a:defRPr sz="2000">
          <a:solidFill>
            <a:schemeClr val="tx1"/>
          </a:solidFill>
          <a:latin typeface="+mn-lt"/>
        </a:defRPr>
      </a:lvl5pPr>
      <a:lvl6pPr marL="3200400" indent="-347663" algn="l" rtl="0" fontAlgn="base">
        <a:spcBef>
          <a:spcPct val="20000"/>
        </a:spcBef>
        <a:spcAft>
          <a:spcPct val="0"/>
        </a:spcAft>
        <a:buAutoNum type="romanLcPeriod"/>
        <a:defRPr sz="2000">
          <a:solidFill>
            <a:schemeClr val="tx1"/>
          </a:solidFill>
          <a:latin typeface="+mn-lt"/>
        </a:defRPr>
      </a:lvl6pPr>
      <a:lvl7pPr marL="3657600" indent="-347663" algn="l" rtl="0" fontAlgn="base">
        <a:spcBef>
          <a:spcPct val="20000"/>
        </a:spcBef>
        <a:spcAft>
          <a:spcPct val="0"/>
        </a:spcAft>
        <a:buAutoNum type="romanLcPeriod"/>
        <a:defRPr sz="2000">
          <a:solidFill>
            <a:schemeClr val="tx1"/>
          </a:solidFill>
          <a:latin typeface="+mn-lt"/>
        </a:defRPr>
      </a:lvl7pPr>
      <a:lvl8pPr marL="4114800" indent="-347663" algn="l" rtl="0" fontAlgn="base">
        <a:spcBef>
          <a:spcPct val="20000"/>
        </a:spcBef>
        <a:spcAft>
          <a:spcPct val="0"/>
        </a:spcAft>
        <a:buAutoNum type="romanLcPeriod"/>
        <a:defRPr sz="2000">
          <a:solidFill>
            <a:schemeClr val="tx1"/>
          </a:solidFill>
          <a:latin typeface="+mn-lt"/>
        </a:defRPr>
      </a:lvl8pPr>
      <a:lvl9pPr marL="4572000" indent="-347663" algn="l" rtl="0" fontAlgn="base">
        <a:spcBef>
          <a:spcPct val="20000"/>
        </a:spcBef>
        <a:spcAft>
          <a:spcPct val="0"/>
        </a:spcAft>
        <a:buAutoNum type="romanLcPeriod"/>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614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614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92F2427E-D779-4CF3-AECF-2650351859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88" r:id="rId1"/>
    <p:sldLayoutId id="2147484689" r:id="rId2"/>
    <p:sldLayoutId id="2147484690" r:id="rId3"/>
    <p:sldLayoutId id="2147484691" r:id="rId4"/>
    <p:sldLayoutId id="2147484692" r:id="rId5"/>
    <p:sldLayoutId id="2147484693" r:id="rId6"/>
    <p:sldLayoutId id="2147484694" r:id="rId7"/>
    <p:sldLayoutId id="2147484695" r:id="rId8"/>
    <p:sldLayoutId id="2147484696" r:id="rId9"/>
    <p:sldLayoutId id="2147484697" r:id="rId10"/>
    <p:sldLayoutId id="2147484698"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7663" indent="-347663" algn="l" rtl="0" eaLnBrk="0" fontAlgn="base" hangingPunct="0">
        <a:spcBef>
          <a:spcPct val="20000"/>
        </a:spcBef>
        <a:spcAft>
          <a:spcPct val="0"/>
        </a:spcAft>
        <a:buAutoNum type="romanUcPeriod"/>
        <a:defRPr sz="3200">
          <a:solidFill>
            <a:schemeClr val="tx1"/>
          </a:solidFill>
          <a:latin typeface="+mn-lt"/>
          <a:ea typeface="+mn-ea"/>
          <a:cs typeface="+mn-cs"/>
        </a:defRPr>
      </a:lvl1pPr>
      <a:lvl2pPr marL="984250" indent="-522288" algn="l" rtl="0" eaLnBrk="0" fontAlgn="base" hangingPunct="0">
        <a:spcBef>
          <a:spcPct val="20000"/>
        </a:spcBef>
        <a:spcAft>
          <a:spcPct val="0"/>
        </a:spcAft>
        <a:buAutoNum type="alphaUcPeriod"/>
        <a:defRPr sz="2800">
          <a:solidFill>
            <a:schemeClr val="tx1"/>
          </a:solidFill>
          <a:latin typeface="+mn-lt"/>
        </a:defRPr>
      </a:lvl2pPr>
      <a:lvl3pPr marL="1422400" indent="-323850" algn="l" rtl="0" eaLnBrk="0" fontAlgn="base" hangingPunct="0">
        <a:spcBef>
          <a:spcPct val="20000"/>
        </a:spcBef>
        <a:spcAft>
          <a:spcPct val="0"/>
        </a:spcAft>
        <a:buAutoNum type="arabicPeriod"/>
        <a:defRPr sz="2400">
          <a:solidFill>
            <a:schemeClr val="tx1"/>
          </a:solidFill>
          <a:latin typeface="+mn-lt"/>
        </a:defRPr>
      </a:lvl3pPr>
      <a:lvl4pPr marL="2119313" indent="-349250" algn="l" rtl="0" eaLnBrk="0" fontAlgn="base" hangingPunct="0">
        <a:spcBef>
          <a:spcPct val="20000"/>
        </a:spcBef>
        <a:spcAft>
          <a:spcPct val="0"/>
        </a:spcAft>
        <a:buAutoNum type="alphaLcPeriod"/>
        <a:defRPr sz="2000">
          <a:solidFill>
            <a:schemeClr val="tx1"/>
          </a:solidFill>
          <a:latin typeface="+mn-lt"/>
        </a:defRPr>
      </a:lvl4pPr>
      <a:lvl5pPr marL="2743200" indent="-347663" algn="l" rtl="0" eaLnBrk="0" fontAlgn="base" hangingPunct="0">
        <a:spcBef>
          <a:spcPct val="20000"/>
        </a:spcBef>
        <a:spcAft>
          <a:spcPct val="0"/>
        </a:spcAft>
        <a:buAutoNum type="romanLcPeriod"/>
        <a:defRPr sz="2000">
          <a:solidFill>
            <a:schemeClr val="tx1"/>
          </a:solidFill>
          <a:latin typeface="+mn-lt"/>
        </a:defRPr>
      </a:lvl5pPr>
      <a:lvl6pPr marL="3200400" indent="-347663" algn="l" rtl="0" fontAlgn="base">
        <a:spcBef>
          <a:spcPct val="20000"/>
        </a:spcBef>
        <a:spcAft>
          <a:spcPct val="0"/>
        </a:spcAft>
        <a:buAutoNum type="romanLcPeriod"/>
        <a:defRPr sz="2000">
          <a:solidFill>
            <a:schemeClr val="tx1"/>
          </a:solidFill>
          <a:latin typeface="+mn-lt"/>
        </a:defRPr>
      </a:lvl6pPr>
      <a:lvl7pPr marL="3657600" indent="-347663" algn="l" rtl="0" fontAlgn="base">
        <a:spcBef>
          <a:spcPct val="20000"/>
        </a:spcBef>
        <a:spcAft>
          <a:spcPct val="0"/>
        </a:spcAft>
        <a:buAutoNum type="romanLcPeriod"/>
        <a:defRPr sz="2000">
          <a:solidFill>
            <a:schemeClr val="tx1"/>
          </a:solidFill>
          <a:latin typeface="+mn-lt"/>
        </a:defRPr>
      </a:lvl7pPr>
      <a:lvl8pPr marL="4114800" indent="-347663" algn="l" rtl="0" fontAlgn="base">
        <a:spcBef>
          <a:spcPct val="20000"/>
        </a:spcBef>
        <a:spcAft>
          <a:spcPct val="0"/>
        </a:spcAft>
        <a:buAutoNum type="romanLcPeriod"/>
        <a:defRPr sz="2000">
          <a:solidFill>
            <a:schemeClr val="tx1"/>
          </a:solidFill>
          <a:latin typeface="+mn-lt"/>
        </a:defRPr>
      </a:lvl8pPr>
      <a:lvl9pPr marL="4572000" indent="-347663" algn="l" rtl="0" fontAlgn="base">
        <a:spcBef>
          <a:spcPct val="20000"/>
        </a:spcBef>
        <a:spcAft>
          <a:spcPct val="0"/>
        </a:spcAft>
        <a:buAutoNum type="romanLcPeriod"/>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86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686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686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3BEFA1C3-FA4A-48F9-A0C1-1D60A15D90E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99" r:id="rId1"/>
    <p:sldLayoutId id="2147484700" r:id="rId2"/>
    <p:sldLayoutId id="2147484701" r:id="rId3"/>
    <p:sldLayoutId id="2147484702" r:id="rId4"/>
    <p:sldLayoutId id="2147484703" r:id="rId5"/>
    <p:sldLayoutId id="2147484704" r:id="rId6"/>
    <p:sldLayoutId id="2147484705" r:id="rId7"/>
    <p:sldLayoutId id="2147484706" r:id="rId8"/>
    <p:sldLayoutId id="2147484707" r:id="rId9"/>
    <p:sldLayoutId id="2147484708" r:id="rId10"/>
    <p:sldLayoutId id="2147484709"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7663" indent="-347663" algn="l" rtl="0" eaLnBrk="0" fontAlgn="base" hangingPunct="0">
        <a:spcBef>
          <a:spcPct val="20000"/>
        </a:spcBef>
        <a:spcAft>
          <a:spcPct val="0"/>
        </a:spcAft>
        <a:buAutoNum type="romanUcPeriod"/>
        <a:defRPr sz="3200">
          <a:solidFill>
            <a:schemeClr val="tx1"/>
          </a:solidFill>
          <a:latin typeface="+mn-lt"/>
          <a:ea typeface="+mn-ea"/>
          <a:cs typeface="+mn-cs"/>
        </a:defRPr>
      </a:lvl1pPr>
      <a:lvl2pPr marL="984250" indent="-522288" algn="l" rtl="0" eaLnBrk="0" fontAlgn="base" hangingPunct="0">
        <a:spcBef>
          <a:spcPct val="20000"/>
        </a:spcBef>
        <a:spcAft>
          <a:spcPct val="0"/>
        </a:spcAft>
        <a:buAutoNum type="alphaUcPeriod"/>
        <a:defRPr sz="2800">
          <a:solidFill>
            <a:schemeClr val="tx1"/>
          </a:solidFill>
          <a:latin typeface="+mn-lt"/>
        </a:defRPr>
      </a:lvl2pPr>
      <a:lvl3pPr marL="1422400" indent="-323850" algn="l" rtl="0" eaLnBrk="0" fontAlgn="base" hangingPunct="0">
        <a:spcBef>
          <a:spcPct val="20000"/>
        </a:spcBef>
        <a:spcAft>
          <a:spcPct val="0"/>
        </a:spcAft>
        <a:buAutoNum type="arabicPeriod"/>
        <a:defRPr sz="2400">
          <a:solidFill>
            <a:schemeClr val="tx1"/>
          </a:solidFill>
          <a:latin typeface="+mn-lt"/>
        </a:defRPr>
      </a:lvl3pPr>
      <a:lvl4pPr marL="2119313" indent="-349250" algn="l" rtl="0" eaLnBrk="0" fontAlgn="base" hangingPunct="0">
        <a:spcBef>
          <a:spcPct val="20000"/>
        </a:spcBef>
        <a:spcAft>
          <a:spcPct val="0"/>
        </a:spcAft>
        <a:buAutoNum type="alphaLcPeriod"/>
        <a:defRPr sz="2000">
          <a:solidFill>
            <a:schemeClr val="tx1"/>
          </a:solidFill>
          <a:latin typeface="+mn-lt"/>
        </a:defRPr>
      </a:lvl4pPr>
      <a:lvl5pPr marL="2743200" indent="-347663" algn="l" rtl="0" eaLnBrk="0" fontAlgn="base" hangingPunct="0">
        <a:spcBef>
          <a:spcPct val="20000"/>
        </a:spcBef>
        <a:spcAft>
          <a:spcPct val="0"/>
        </a:spcAft>
        <a:buAutoNum type="romanLcPeriod"/>
        <a:defRPr sz="2000">
          <a:solidFill>
            <a:schemeClr val="tx1"/>
          </a:solidFill>
          <a:latin typeface="+mn-lt"/>
        </a:defRPr>
      </a:lvl5pPr>
      <a:lvl6pPr marL="3200400" indent="-347663" algn="l" rtl="0" fontAlgn="base">
        <a:spcBef>
          <a:spcPct val="20000"/>
        </a:spcBef>
        <a:spcAft>
          <a:spcPct val="0"/>
        </a:spcAft>
        <a:buAutoNum type="romanLcPeriod"/>
        <a:defRPr sz="2000">
          <a:solidFill>
            <a:schemeClr val="tx1"/>
          </a:solidFill>
          <a:latin typeface="+mn-lt"/>
        </a:defRPr>
      </a:lvl6pPr>
      <a:lvl7pPr marL="3657600" indent="-347663" algn="l" rtl="0" fontAlgn="base">
        <a:spcBef>
          <a:spcPct val="20000"/>
        </a:spcBef>
        <a:spcAft>
          <a:spcPct val="0"/>
        </a:spcAft>
        <a:buAutoNum type="romanLcPeriod"/>
        <a:defRPr sz="2000">
          <a:solidFill>
            <a:schemeClr val="tx1"/>
          </a:solidFill>
          <a:latin typeface="+mn-lt"/>
        </a:defRPr>
      </a:lvl7pPr>
      <a:lvl8pPr marL="4114800" indent="-347663" algn="l" rtl="0" fontAlgn="base">
        <a:spcBef>
          <a:spcPct val="20000"/>
        </a:spcBef>
        <a:spcAft>
          <a:spcPct val="0"/>
        </a:spcAft>
        <a:buAutoNum type="romanLcPeriod"/>
        <a:defRPr sz="2000">
          <a:solidFill>
            <a:schemeClr val="tx1"/>
          </a:solidFill>
          <a:latin typeface="+mn-lt"/>
        </a:defRPr>
      </a:lvl8pPr>
      <a:lvl9pPr marL="4572000" indent="-347663" algn="l" rtl="0" fontAlgn="base">
        <a:spcBef>
          <a:spcPct val="20000"/>
        </a:spcBef>
        <a:spcAft>
          <a:spcPct val="0"/>
        </a:spcAft>
        <a:buAutoNum type="romanLcPeriod"/>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37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737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737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282385FF-90E4-4AAC-823D-D3D86861B53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10" r:id="rId1"/>
    <p:sldLayoutId id="2147484711" r:id="rId2"/>
    <p:sldLayoutId id="2147484712" r:id="rId3"/>
    <p:sldLayoutId id="2147484713" r:id="rId4"/>
    <p:sldLayoutId id="2147484714" r:id="rId5"/>
    <p:sldLayoutId id="2147484715" r:id="rId6"/>
    <p:sldLayoutId id="2147484716" r:id="rId7"/>
    <p:sldLayoutId id="2147484717" r:id="rId8"/>
    <p:sldLayoutId id="2147484718" r:id="rId9"/>
    <p:sldLayoutId id="2147484719" r:id="rId10"/>
    <p:sldLayoutId id="2147484720"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7663" indent="-347663" algn="l" rtl="0" eaLnBrk="0" fontAlgn="base" hangingPunct="0">
        <a:spcBef>
          <a:spcPct val="20000"/>
        </a:spcBef>
        <a:spcAft>
          <a:spcPct val="0"/>
        </a:spcAft>
        <a:buAutoNum type="romanUcPeriod"/>
        <a:defRPr sz="3200">
          <a:solidFill>
            <a:schemeClr val="tx1"/>
          </a:solidFill>
          <a:latin typeface="+mn-lt"/>
          <a:ea typeface="+mn-ea"/>
          <a:cs typeface="+mn-cs"/>
        </a:defRPr>
      </a:lvl1pPr>
      <a:lvl2pPr marL="984250" indent="-522288" algn="l" rtl="0" eaLnBrk="0" fontAlgn="base" hangingPunct="0">
        <a:spcBef>
          <a:spcPct val="20000"/>
        </a:spcBef>
        <a:spcAft>
          <a:spcPct val="0"/>
        </a:spcAft>
        <a:buAutoNum type="alphaUcPeriod"/>
        <a:defRPr sz="2800">
          <a:solidFill>
            <a:schemeClr val="tx1"/>
          </a:solidFill>
          <a:latin typeface="+mn-lt"/>
        </a:defRPr>
      </a:lvl2pPr>
      <a:lvl3pPr marL="1422400" indent="-323850" algn="l" rtl="0" eaLnBrk="0" fontAlgn="base" hangingPunct="0">
        <a:spcBef>
          <a:spcPct val="20000"/>
        </a:spcBef>
        <a:spcAft>
          <a:spcPct val="0"/>
        </a:spcAft>
        <a:buAutoNum type="arabicPeriod"/>
        <a:defRPr sz="2400">
          <a:solidFill>
            <a:schemeClr val="tx1"/>
          </a:solidFill>
          <a:latin typeface="+mn-lt"/>
        </a:defRPr>
      </a:lvl3pPr>
      <a:lvl4pPr marL="2119313" indent="-349250" algn="l" rtl="0" eaLnBrk="0" fontAlgn="base" hangingPunct="0">
        <a:spcBef>
          <a:spcPct val="20000"/>
        </a:spcBef>
        <a:spcAft>
          <a:spcPct val="0"/>
        </a:spcAft>
        <a:buAutoNum type="alphaLcPeriod"/>
        <a:defRPr sz="2000">
          <a:solidFill>
            <a:schemeClr val="tx1"/>
          </a:solidFill>
          <a:latin typeface="+mn-lt"/>
        </a:defRPr>
      </a:lvl4pPr>
      <a:lvl5pPr marL="2743200" indent="-347663" algn="l" rtl="0" eaLnBrk="0" fontAlgn="base" hangingPunct="0">
        <a:spcBef>
          <a:spcPct val="20000"/>
        </a:spcBef>
        <a:spcAft>
          <a:spcPct val="0"/>
        </a:spcAft>
        <a:buAutoNum type="romanLcPeriod"/>
        <a:defRPr sz="2000">
          <a:solidFill>
            <a:schemeClr val="tx1"/>
          </a:solidFill>
          <a:latin typeface="+mn-lt"/>
        </a:defRPr>
      </a:lvl5pPr>
      <a:lvl6pPr marL="3200400" indent="-347663" algn="l" rtl="0" fontAlgn="base">
        <a:spcBef>
          <a:spcPct val="20000"/>
        </a:spcBef>
        <a:spcAft>
          <a:spcPct val="0"/>
        </a:spcAft>
        <a:buAutoNum type="romanLcPeriod"/>
        <a:defRPr sz="2000">
          <a:solidFill>
            <a:schemeClr val="tx1"/>
          </a:solidFill>
          <a:latin typeface="+mn-lt"/>
        </a:defRPr>
      </a:lvl6pPr>
      <a:lvl7pPr marL="3657600" indent="-347663" algn="l" rtl="0" fontAlgn="base">
        <a:spcBef>
          <a:spcPct val="20000"/>
        </a:spcBef>
        <a:spcAft>
          <a:spcPct val="0"/>
        </a:spcAft>
        <a:buAutoNum type="romanLcPeriod"/>
        <a:defRPr sz="2000">
          <a:solidFill>
            <a:schemeClr val="tx1"/>
          </a:solidFill>
          <a:latin typeface="+mn-lt"/>
        </a:defRPr>
      </a:lvl7pPr>
      <a:lvl8pPr marL="4114800" indent="-347663" algn="l" rtl="0" fontAlgn="base">
        <a:spcBef>
          <a:spcPct val="20000"/>
        </a:spcBef>
        <a:spcAft>
          <a:spcPct val="0"/>
        </a:spcAft>
        <a:buAutoNum type="romanLcPeriod"/>
        <a:defRPr sz="2000">
          <a:solidFill>
            <a:schemeClr val="tx1"/>
          </a:solidFill>
          <a:latin typeface="+mn-lt"/>
        </a:defRPr>
      </a:lvl8pPr>
      <a:lvl9pPr marL="4572000" indent="-347663" algn="l" rtl="0" fontAlgn="base">
        <a:spcBef>
          <a:spcPct val="20000"/>
        </a:spcBef>
        <a:spcAft>
          <a:spcPct val="0"/>
        </a:spcAft>
        <a:buAutoNum type="romanLcPeriod"/>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88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cs typeface="Arial" charset="0"/>
              </a:defRPr>
            </a:lvl1pPr>
          </a:lstStyle>
          <a:p>
            <a:pPr>
              <a:defRPr/>
            </a:pPr>
            <a:endParaRPr lang="en-US"/>
          </a:p>
        </p:txBody>
      </p:sp>
      <p:sp>
        <p:nvSpPr>
          <p:cNvPr id="788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cs typeface="Arial" charset="0"/>
              </a:defRPr>
            </a:lvl1pPr>
          </a:lstStyle>
          <a:p>
            <a:pPr>
              <a:defRPr/>
            </a:pPr>
            <a:endParaRPr lang="en-US"/>
          </a:p>
        </p:txBody>
      </p:sp>
      <p:sp>
        <p:nvSpPr>
          <p:cNvPr id="788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cs typeface="Arial" charset="0"/>
              </a:defRPr>
            </a:lvl1pPr>
          </a:lstStyle>
          <a:p>
            <a:pPr>
              <a:defRPr/>
            </a:pPr>
            <a:fld id="{A7B20DF5-CA42-4E88-A320-28B7F64FEE6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21" r:id="rId1"/>
    <p:sldLayoutId id="2147484722" r:id="rId2"/>
    <p:sldLayoutId id="2147484723" r:id="rId3"/>
    <p:sldLayoutId id="2147484724" r:id="rId4"/>
    <p:sldLayoutId id="2147484725" r:id="rId5"/>
    <p:sldLayoutId id="2147484726" r:id="rId6"/>
    <p:sldLayoutId id="2147484727" r:id="rId7"/>
    <p:sldLayoutId id="2147484728" r:id="rId8"/>
    <p:sldLayoutId id="2147484729" r:id="rId9"/>
    <p:sldLayoutId id="2147484730" r:id="rId10"/>
    <p:sldLayoutId id="2147484731"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1B5ED"/>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pic>
        <p:nvPicPr>
          <p:cNvPr id="12290" name="Picture 2" descr="citilogo"/>
          <p:cNvPicPr>
            <a:picLocks noChangeAspect="1" noChangeArrowheads="1"/>
          </p:cNvPicPr>
          <p:nvPr/>
        </p:nvPicPr>
        <p:blipFill>
          <a:blip r:embed="rId13" cstate="print"/>
          <a:srcRect/>
          <a:stretch>
            <a:fillRect/>
          </a:stretch>
        </p:blipFill>
        <p:spPr bwMode="auto">
          <a:xfrm>
            <a:off x="8153400" y="304800"/>
            <a:ext cx="762000" cy="469900"/>
          </a:xfrm>
          <a:prstGeom prst="rect">
            <a:avLst/>
          </a:prstGeom>
          <a:noFill/>
          <a:ln w="9525">
            <a:noFill/>
            <a:miter lim="800000"/>
            <a:headEnd/>
            <a:tailEnd/>
          </a:ln>
        </p:spPr>
      </p:pic>
      <p:sp>
        <p:nvSpPr>
          <p:cNvPr id="80899" name="Rectangle 3"/>
          <p:cNvSpPr>
            <a:spLocks noChangeArrowheads="1"/>
          </p:cNvSpPr>
          <p:nvPr/>
        </p:nvSpPr>
        <p:spPr bwMode="auto">
          <a:xfrm>
            <a:off x="0" y="6550025"/>
            <a:ext cx="9144000" cy="307975"/>
          </a:xfrm>
          <a:prstGeom prst="rect">
            <a:avLst/>
          </a:prstGeom>
          <a:noFill/>
          <a:ln w="9525">
            <a:noFill/>
            <a:miter lim="800000"/>
            <a:headEnd/>
            <a:tailEnd/>
          </a:ln>
          <a:effectLst/>
        </p:spPr>
        <p:txBody>
          <a:bodyPr anchor="ctr"/>
          <a:lstStyle/>
          <a:p>
            <a:pPr algn="ctr">
              <a:spcBef>
                <a:spcPct val="0"/>
              </a:spcBef>
              <a:defRPr/>
            </a:pPr>
            <a:endParaRPr lang="en-US" i="1">
              <a:solidFill>
                <a:schemeClr val="tx2"/>
              </a:solidFill>
              <a:latin typeface="Times New Roman" pitchFamily="18" charset="0"/>
              <a:cs typeface="Arial" charset="0"/>
            </a:endParaRPr>
          </a:p>
        </p:txBody>
      </p:sp>
      <p:pic>
        <p:nvPicPr>
          <p:cNvPr id="12292" name="Picture 4" descr="h_wave"/>
          <p:cNvPicPr>
            <a:picLocks noChangeAspect="1" noChangeArrowheads="1"/>
          </p:cNvPicPr>
          <p:nvPr/>
        </p:nvPicPr>
        <p:blipFill>
          <a:blip r:embed="rId14" cstate="print"/>
          <a:srcRect/>
          <a:stretch>
            <a:fillRect/>
          </a:stretch>
        </p:blipFill>
        <p:spPr bwMode="auto">
          <a:xfrm>
            <a:off x="0" y="0"/>
            <a:ext cx="9144000" cy="342900"/>
          </a:xfrm>
          <a:prstGeom prst="rect">
            <a:avLst/>
          </a:prstGeom>
          <a:noFill/>
          <a:ln w="9525">
            <a:noFill/>
            <a:miter lim="800000"/>
            <a:headEnd/>
            <a:tailEnd/>
          </a:ln>
        </p:spPr>
      </p:pic>
      <p:sp>
        <p:nvSpPr>
          <p:cNvPr id="80901" name="Text Box 5"/>
          <p:cNvSpPr txBox="1">
            <a:spLocks noChangeArrowheads="1"/>
          </p:cNvSpPr>
          <p:nvPr/>
        </p:nvSpPr>
        <p:spPr bwMode="auto">
          <a:xfrm>
            <a:off x="60325" y="228600"/>
            <a:ext cx="3902075" cy="304800"/>
          </a:xfrm>
          <a:prstGeom prst="rect">
            <a:avLst/>
          </a:prstGeom>
          <a:noFill/>
          <a:ln w="9525">
            <a:noFill/>
            <a:miter lim="800000"/>
            <a:headEnd/>
            <a:tailEnd/>
          </a:ln>
          <a:effectLst/>
        </p:spPr>
        <p:txBody>
          <a:bodyPr>
            <a:spAutoFit/>
          </a:bodyPr>
          <a:lstStyle/>
          <a:p>
            <a:pPr>
              <a:spcBef>
                <a:spcPct val="0"/>
              </a:spcBef>
              <a:defRPr/>
            </a:pPr>
            <a:r>
              <a:rPr lang="en-US" sz="1400" b="1" i="1">
                <a:solidFill>
                  <a:srgbClr val="333399"/>
                </a:solidFill>
                <a:latin typeface="Times New Roman" pitchFamily="18" charset="0"/>
                <a:cs typeface="Arial" charset="0"/>
              </a:rPr>
              <a:t>Citicorp Development Center, Inc.</a:t>
            </a:r>
          </a:p>
        </p:txBody>
      </p:sp>
      <p:sp>
        <p:nvSpPr>
          <p:cNvPr id="80902" name="Rectangle 6"/>
          <p:cNvSpPr>
            <a:spLocks noChangeArrowheads="1"/>
          </p:cNvSpPr>
          <p:nvPr/>
        </p:nvSpPr>
        <p:spPr bwMode="auto">
          <a:xfrm>
            <a:off x="0" y="6553200"/>
            <a:ext cx="9144000" cy="228600"/>
          </a:xfrm>
          <a:prstGeom prst="rect">
            <a:avLst/>
          </a:prstGeom>
          <a:noFill/>
          <a:ln w="9525">
            <a:noFill/>
            <a:miter lim="800000"/>
            <a:headEnd/>
            <a:tailEnd/>
          </a:ln>
          <a:effectLst/>
        </p:spPr>
        <p:txBody>
          <a:bodyPr anchor="ctr"/>
          <a:lstStyle/>
          <a:p>
            <a:pPr algn="ctr">
              <a:spcBef>
                <a:spcPct val="0"/>
              </a:spcBef>
              <a:defRPr/>
            </a:pPr>
            <a:r>
              <a:rPr lang="en-US" i="1">
                <a:solidFill>
                  <a:schemeClr val="tx2"/>
                </a:solidFill>
                <a:latin typeface="Times New Roman" pitchFamily="18" charset="0"/>
                <a:cs typeface="Arial" charset="0"/>
              </a:rPr>
              <a:t>  ATM Applications Development Training – V.1		INTERNAL			                            Page </a:t>
            </a:r>
            <a:fld id="{ECC9B6F8-93E1-4965-8F27-78B594EE40C4}" type="slidenum">
              <a:rPr lang="en-US" i="1">
                <a:solidFill>
                  <a:schemeClr val="tx2"/>
                </a:solidFill>
                <a:latin typeface="Times New Roman" pitchFamily="18" charset="0"/>
                <a:cs typeface="Arial" charset="0"/>
              </a:rPr>
              <a:pPr algn="ctr">
                <a:spcBef>
                  <a:spcPct val="0"/>
                </a:spcBef>
                <a:defRPr/>
              </a:pPr>
              <a:t>‹#›</a:t>
            </a:fld>
            <a:endParaRPr lang="en-US" i="1">
              <a:solidFill>
                <a:schemeClr val="tx2"/>
              </a:solidFill>
              <a:latin typeface="Times New Roman" pitchFamily="18" charset="0"/>
              <a:cs typeface="Arial" charset="0"/>
            </a:endParaRPr>
          </a:p>
        </p:txBody>
      </p:sp>
    </p:spTree>
  </p:cSld>
  <p:clrMap bg1="lt1" tx1="dk1" bg2="lt2" tx2="dk2" accent1="accent1" accent2="accent2" accent3="accent3" accent4="accent4" accent5="accent5" accent6="accent6" hlink="hlink" folHlink="folHlink"/>
  <p:sldLayoutIdLst>
    <p:sldLayoutId id="2147484754" r:id="rId1"/>
    <p:sldLayoutId id="2147484732" r:id="rId2"/>
    <p:sldLayoutId id="2147484733" r:id="rId3"/>
    <p:sldLayoutId id="2147484734" r:id="rId4"/>
    <p:sldLayoutId id="2147484735" r:id="rId5"/>
    <p:sldLayoutId id="2147484736" r:id="rId6"/>
    <p:sldLayoutId id="2147484737" r:id="rId7"/>
    <p:sldLayoutId id="2147484738" r:id="rId8"/>
    <p:sldLayoutId id="2147484739" r:id="rId9"/>
    <p:sldLayoutId id="2147484740" r:id="rId10"/>
    <p:sldLayoutId id="2147484741" r:id="rId11"/>
  </p:sldLayoutIdLst>
  <p:transition advTm="1000">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hyperlink" Target="../Pictures/Life_Glacier_May_15_2012.png" TargetMode="External"/><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9.png"/><Relationship Id="rId4" Type="http://schemas.openxmlformats.org/officeDocument/2006/relationships/hyperlink" Target="../Pictures/Map_of_Consciousness.png"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package" Target="../embeddings/Microsoft_Office_Word_Document1.docx"/><Relationship Id="rId3" Type="http://schemas.openxmlformats.org/officeDocument/2006/relationships/notesSlide" Target="../notesSlides/notesSlide11.xml"/><Relationship Id="rId7"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Mr_Roger_Cool_Part_II_My_6_2011_14634699.mp4" TargetMode="External"/><Relationship Id="rId5" Type="http://schemas.openxmlformats.org/officeDocument/2006/relationships/hyperlink" Target="Mr_Roger_Cool_Part_I_My_6_2011_14634699.mp4" TargetMode="Externa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7.png"/><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8" Type="http://schemas.openxmlformats.org/officeDocument/2006/relationships/hyperlink" Target="http://www.youtube.com/watch?v=KMfxU3fCobw&amp;feature=related" TargetMode="External"/><Relationship Id="rId3" Type="http://schemas.openxmlformats.org/officeDocument/2006/relationships/hyperlink" Target="http://www.allegrofilms.com/film/Alice_Sommer_Herz_EVERYTHING_IS_A_PRESENT_Alice_Sommer_Herz_music_documentary.php?v=153&amp;vid=1" TargetMode="External"/><Relationship Id="rId7" Type="http://schemas.openxmlformats.org/officeDocument/2006/relationships/hyperlink" Target="http://www.youtube.com/watch?v=JGR2T_NrUqc&amp;feature=related" TargetMode="External"/><Relationship Id="rId12"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youtube.com/watch?feature=endscreen&amp;NR=1&amp;v=_Gd02AyjIiU" TargetMode="External"/><Relationship Id="rId11" Type="http://schemas.openxmlformats.org/officeDocument/2006/relationships/image" Target="../media/image53.png"/><Relationship Id="rId5" Type="http://schemas.openxmlformats.org/officeDocument/2006/relationships/image" Target="../media/image9.png"/><Relationship Id="rId10" Type="http://schemas.openxmlformats.org/officeDocument/2006/relationships/image" Target="../media/image52.png"/><Relationship Id="rId4" Type="http://schemas.openxmlformats.org/officeDocument/2006/relationships/image" Target="../media/image50.png"/><Relationship Id="rId9"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2.png"/><Relationship Id="rId7" Type="http://schemas.openxmlformats.org/officeDocument/2006/relationships/image" Target="../media/image6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9.png"/><Relationship Id="rId4" Type="http://schemas.openxmlformats.org/officeDocument/2006/relationships/image" Target="../media/image63.png"/><Relationship Id="rId9"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hyperlink" Target="file:///C:\Users\jewang.CDS\Dropbox\PMI\Honolulu\Mud%20Map%20of%20Consciousness%20-%20Power%20vs.%20Force%20-%20The%20Hidden%20Determinants%20of%20Human%20Behaviour%20-%20David%20Hawkins,%201995-2002.ht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5.png"/><Relationship Id="rId4" Type="http://schemas.openxmlformats.org/officeDocument/2006/relationships/image" Target="../media/image74.png"/></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8" Type="http://schemas.openxmlformats.org/officeDocument/2006/relationships/hyperlink" Target="http://cid-4d1747709d68a5f6.office.live.com/browse.aspx/Tao%20of%20Project%20Management" TargetMode="External"/><Relationship Id="rId3" Type="http://schemas.openxmlformats.org/officeDocument/2006/relationships/image" Target="../media/image79.png"/><Relationship Id="rId7" Type="http://schemas.openxmlformats.org/officeDocument/2006/relationships/hyperlink" Target="http://vimeo.com/user6436222/video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mailto:Jerry.KS.Wang@Gmail.com" TargetMode="External"/><Relationship Id="rId5" Type="http://schemas.openxmlformats.org/officeDocument/2006/relationships/image" Target="../media/image9.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5.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video/Dr_Emoto_Impact_Of_Thought-Words_on_Water_May_6_2011_41976059.mp4" TargetMode="External"/><Relationship Id="rId11" Type="http://schemas.openxmlformats.org/officeDocument/2006/relationships/image" Target="../media/image20.png"/><Relationship Id="rId5" Type="http://schemas.openxmlformats.org/officeDocument/2006/relationships/hyperlink" Target="../video/Alex_free_Solo_20766166.mp4" TargetMode="External"/><Relationship Id="rId10" Type="http://schemas.openxmlformats.org/officeDocument/2006/relationships/image" Target="../media/image19.png"/><Relationship Id="rId4" Type="http://schemas.openxmlformats.org/officeDocument/2006/relationships/image" Target="../media/image9.pn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PMI1.jpg                                                       00703EF4MY HD                          BE93234D:"/>
          <p:cNvPicPr>
            <a:picLocks noChangeAspect="1" noChangeArrowheads="1"/>
          </p:cNvPicPr>
          <p:nvPr/>
        </p:nvPicPr>
        <p:blipFill>
          <a:blip r:embed="rId4" cstate="print"/>
          <a:stretch>
            <a:fillRect/>
          </a:stretch>
        </p:blipFill>
        <p:spPr bwMode="auto">
          <a:xfrm>
            <a:off x="1764" y="0"/>
            <a:ext cx="9142059" cy="6859587"/>
          </a:xfrm>
          <a:prstGeom prst="rect">
            <a:avLst/>
          </a:prstGeom>
          <a:noFill/>
          <a:ln w="9525">
            <a:noFill/>
            <a:miter lim="800000"/>
            <a:headEnd/>
            <a:tailEnd/>
          </a:ln>
        </p:spPr>
      </p:pic>
      <p:pic>
        <p:nvPicPr>
          <p:cNvPr id="3" name="Picture 7" descr="PMI1.jpg                                                       00703EF4MY HD                          BE93234D:"/>
          <p:cNvPicPr>
            <a:picLocks noChangeAspect="1" noChangeArrowheads="1"/>
          </p:cNvPicPr>
          <p:nvPr/>
        </p:nvPicPr>
        <p:blipFill>
          <a:blip r:embed="rId4" cstate="print"/>
          <a:stretch>
            <a:fillRect/>
          </a:stretch>
        </p:blipFill>
        <p:spPr bwMode="auto">
          <a:xfrm>
            <a:off x="1764" y="0"/>
            <a:ext cx="9142059" cy="6859587"/>
          </a:xfrm>
          <a:prstGeom prst="rect">
            <a:avLst/>
          </a:prstGeom>
          <a:noFill/>
          <a:ln w="9525">
            <a:noFill/>
            <a:miter lim="800000"/>
            <a:headEnd/>
            <a:tailEnd/>
          </a:ln>
        </p:spPr>
      </p:pic>
      <p:sp>
        <p:nvSpPr>
          <p:cNvPr id="4" name="Rectangle 2"/>
          <p:cNvSpPr txBox="1">
            <a:spLocks noChangeArrowheads="1"/>
          </p:cNvSpPr>
          <p:nvPr/>
        </p:nvSpPr>
        <p:spPr>
          <a:xfrm>
            <a:off x="533400" y="36576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lnSpc>
                <a:spcPct val="110000"/>
              </a:lnSpc>
            </a:pPr>
            <a:r>
              <a:rPr lang="en-US" dirty="0" smtClean="0">
                <a:solidFill>
                  <a:schemeClr val="bg1"/>
                </a:solidFill>
              </a:rPr>
              <a:t>Team Dynamics and Conflict Management</a:t>
            </a:r>
            <a:endParaRPr lang="en-US" sz="3000" dirty="0" smtClean="0">
              <a:solidFill>
                <a:schemeClr val="bg1"/>
              </a:solidFill>
            </a:endParaRPr>
          </a:p>
        </p:txBody>
      </p:sp>
      <p:sp>
        <p:nvSpPr>
          <p:cNvPr id="5" name="Rectangle 3"/>
          <p:cNvSpPr txBox="1">
            <a:spLocks noChangeArrowheads="1"/>
          </p:cNvSpPr>
          <p:nvPr/>
        </p:nvSpPr>
        <p:spPr>
          <a:xfrm>
            <a:off x="533400" y="5715000"/>
            <a:ext cx="6400800" cy="7620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r>
              <a:rPr lang="en-US" sz="1800" dirty="0" smtClean="0"/>
              <a:t>Jerry Wang, </a:t>
            </a:r>
            <a:r>
              <a:rPr lang="en-US" altLang="zh-CN" sz="1800" i="1" dirty="0">
                <a:ea typeface="SimSun" pitchFamily="2" charset="-122"/>
              </a:rPr>
              <a:t>PMP, MBA, </a:t>
            </a:r>
            <a:r>
              <a:rPr lang="en-US" altLang="zh-CN" sz="1800" i="1" dirty="0" smtClean="0">
                <a:ea typeface="SimSun" pitchFamily="2" charset="-122"/>
              </a:rPr>
              <a:t>MSCS</a:t>
            </a:r>
            <a:endParaRPr lang="en-US" sz="1800" dirty="0" smtClean="0"/>
          </a:p>
          <a:p>
            <a:pPr eaLnBrk="1" hangingPunct="1"/>
            <a:r>
              <a:rPr lang="en-US" sz="1800" dirty="0" smtClean="0"/>
              <a:t>July 3, 2012</a:t>
            </a:r>
            <a:endParaRPr lang="en-US" sz="1200" dirty="0" smtClean="0"/>
          </a:p>
        </p:txBody>
      </p:sp>
      <p:pic>
        <p:nvPicPr>
          <p:cNvPr id="6" name="Picture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33400" y="533400"/>
            <a:ext cx="2308719" cy="1295400"/>
          </a:xfrm>
          <a:prstGeom prst="rect">
            <a:avLst/>
          </a:prstGeom>
        </p:spPr>
      </p:pic>
      <p:graphicFrame>
        <p:nvGraphicFramePr>
          <p:cNvPr id="7" name="Object 1"/>
          <p:cNvGraphicFramePr>
            <a:graphicFrameLocks noChangeAspect="1"/>
          </p:cNvGraphicFramePr>
          <p:nvPr>
            <p:extLst>
              <p:ext uri="{D42A27DB-BD31-4B8C-83A1-F6EECF244321}">
                <p14:modId xmlns:p14="http://schemas.microsoft.com/office/powerpoint/2010/main" xmlns="" val="2865560193"/>
              </p:ext>
            </p:extLst>
          </p:nvPr>
        </p:nvGraphicFramePr>
        <p:xfrm>
          <a:off x="7467600" y="0"/>
          <a:ext cx="1676400" cy="2682875"/>
        </p:xfrm>
        <a:graphic>
          <a:graphicData uri="http://schemas.openxmlformats.org/presentationml/2006/ole">
            <p:oleObj spid="_x0000_s2400" name="Bitmap Image" r:id="rId6" imgW="3839111" imgH="6125430" progId="PBrush">
              <p:embed/>
            </p:oleObj>
          </a:graphicData>
        </a:graphic>
      </p:graphicFrame>
      <p:sp>
        <p:nvSpPr>
          <p:cNvPr id="8" name="TextBox 7"/>
          <p:cNvSpPr txBox="1"/>
          <p:nvPr/>
        </p:nvSpPr>
        <p:spPr>
          <a:xfrm>
            <a:off x="7467600" y="231321"/>
            <a:ext cx="457200" cy="369332"/>
          </a:xfrm>
          <a:prstGeom prst="rect">
            <a:avLst/>
          </a:prstGeom>
          <a:noFill/>
        </p:spPr>
        <p:txBody>
          <a:bodyPr wrap="square" rtlCol="0">
            <a:spAutoFit/>
          </a:bodyPr>
          <a:lstStyle/>
          <a:p>
            <a:r>
              <a:rPr lang="en-US" sz="1800" b="1" dirty="0" smtClean="0">
                <a:solidFill>
                  <a:srgbClr val="FF0000"/>
                </a:solidFill>
              </a:rPr>
              <a:t>?</a:t>
            </a:r>
            <a:endParaRPr lang="en-US" sz="1800" b="1" dirty="0">
              <a:solidFill>
                <a:srgbClr val="FF0000"/>
              </a:solidFill>
            </a:endParaRPr>
          </a:p>
        </p:txBody>
      </p:sp>
      <p:pic>
        <p:nvPicPr>
          <p:cNvPr id="9" name="Picture 49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44734" y="581025"/>
            <a:ext cx="2686050"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0037948"/>
      </p:ext>
    </p:extLst>
  </p:cSld>
  <p:clrMapOvr>
    <a:masterClrMapping/>
  </p:clrMapOvr>
  <p:transition advTm="1000"/>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20000" fill="hold" grpId="0" nodeType="clickEffect" p14:presetBounceEnd="48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8000">
                                          <p:cBhvr additive="base">
                                            <p:cTn id="7" dur="5000" fill="hold"/>
                                            <p:tgtEl>
                                              <p:spTgt spid="8"/>
                                            </p:tgtEl>
                                            <p:attrNameLst>
                                              <p:attrName>ppt_x</p:attrName>
                                            </p:attrNameLst>
                                          </p:cBhvr>
                                          <p:tavLst>
                                            <p:tav tm="0">
                                              <p:val>
                                                <p:strVal val="0-#ppt_w/2"/>
                                              </p:val>
                                            </p:tav>
                                            <p:tav tm="100000">
                                              <p:val>
                                                <p:strVal val="#ppt_x"/>
                                              </p:val>
                                            </p:tav>
                                          </p:tavLst>
                                        </p:anim>
                                        <p:anim calcmode="lin" valueType="num" p14:bounceEnd="48000">
                                          <p:cBhvr additive="base">
                                            <p:cTn id="8"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2000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0" fill="hold"/>
                                            <p:tgtEl>
                                              <p:spTgt spid="8"/>
                                            </p:tgtEl>
                                            <p:attrNameLst>
                                              <p:attrName>ppt_x</p:attrName>
                                            </p:attrNameLst>
                                          </p:cBhvr>
                                          <p:tavLst>
                                            <p:tav tm="0">
                                              <p:val>
                                                <p:strVal val="0-#ppt_w/2"/>
                                              </p:val>
                                            </p:tav>
                                            <p:tav tm="100000">
                                              <p:val>
                                                <p:strVal val="#ppt_x"/>
                                              </p:val>
                                            </p:tav>
                                          </p:tavLst>
                                        </p:anim>
                                        <p:anim calcmode="lin" valueType="num">
                                          <p:cBhvr additive="base">
                                            <p:cTn id="8"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2"/>
                </a:solidFill>
                <a:latin typeface="Impact" pitchFamily="34" charset="0"/>
              </a:rPr>
              <a:t>The </a:t>
            </a:r>
            <a:r>
              <a:rPr lang="en-US" sz="4000" dirty="0" smtClean="0">
                <a:solidFill>
                  <a:schemeClr val="accent2"/>
                </a:solidFill>
                <a:latin typeface="Impact" pitchFamily="34" charset="0"/>
                <a:hlinkClick r:id="rId3" action="ppaction://hlinkfile"/>
              </a:rPr>
              <a:t>foundations</a:t>
            </a:r>
            <a:r>
              <a:rPr lang="en-US" sz="4000" dirty="0" smtClean="0">
                <a:solidFill>
                  <a:schemeClr val="accent2"/>
                </a:solidFill>
                <a:latin typeface="Impact" pitchFamily="34" charset="0"/>
              </a:rPr>
              <a:t> For </a:t>
            </a:r>
            <a:r>
              <a:rPr lang="en-US" sz="4000" dirty="0" smtClean="0">
                <a:solidFill>
                  <a:schemeClr val="accent2"/>
                </a:solidFill>
                <a:latin typeface="Impact" pitchFamily="34" charset="0"/>
                <a:hlinkClick r:id="rId4" action="ppaction://hlinkfile"/>
              </a:rPr>
              <a:t>Human</a:t>
            </a:r>
            <a:r>
              <a:rPr lang="en-US" sz="4000" dirty="0" smtClean="0">
                <a:solidFill>
                  <a:schemeClr val="accent2"/>
                </a:solidFill>
                <a:latin typeface="Impact" pitchFamily="34" charset="0"/>
              </a:rPr>
              <a:t> Conflicts </a:t>
            </a:r>
            <a:r>
              <a:rPr lang="en-US" sz="4000" dirty="0" smtClean="0">
                <a:latin typeface="Impact" pitchFamily="34" charset="0"/>
              </a:rPr>
              <a:t/>
            </a:r>
            <a:br>
              <a:rPr lang="en-US" sz="4000" dirty="0" smtClean="0">
                <a:latin typeface="Impact" pitchFamily="34" charset="0"/>
              </a:rPr>
            </a:br>
            <a:r>
              <a:rPr lang="en-US" sz="4000" dirty="0" smtClean="0">
                <a:solidFill>
                  <a:srgbClr val="3939AB"/>
                </a:solidFill>
                <a:latin typeface="Impact" pitchFamily="34" charset="0"/>
              </a:rPr>
              <a:t>- The Six </a:t>
            </a:r>
            <a:r>
              <a:rPr lang="en-US" sz="4000" dirty="0">
                <a:solidFill>
                  <a:srgbClr val="3939AB"/>
                </a:solidFill>
                <a:latin typeface="Impact" pitchFamily="34" charset="0"/>
              </a:rPr>
              <a:t>H</a:t>
            </a:r>
            <a:r>
              <a:rPr lang="en-US" sz="4000" dirty="0" smtClean="0">
                <a:solidFill>
                  <a:srgbClr val="3939AB"/>
                </a:solidFill>
                <a:latin typeface="Impact" pitchFamily="34" charset="0"/>
              </a:rPr>
              <a:t>uman </a:t>
            </a:r>
            <a:r>
              <a:rPr lang="en-US" sz="4000" dirty="0">
                <a:solidFill>
                  <a:srgbClr val="3939AB"/>
                </a:solidFill>
                <a:latin typeface="Impact" pitchFamily="34" charset="0"/>
              </a:rPr>
              <a:t>T</a:t>
            </a:r>
            <a:r>
              <a:rPr lang="en-US" sz="4000" dirty="0" smtClean="0">
                <a:solidFill>
                  <a:srgbClr val="3939AB"/>
                </a:solidFill>
                <a:latin typeface="Impact" pitchFamily="34" charset="0"/>
              </a:rPr>
              <a:t>raits</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sp>
        <p:nvSpPr>
          <p:cNvPr id="203779"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Blip>
                <a:blip r:embed="rId5"/>
              </a:buBlip>
            </a:pPr>
            <a:r>
              <a:rPr lang="en-US" sz="2400" u="sng" dirty="0" smtClean="0"/>
              <a:t>Personal filters</a:t>
            </a:r>
            <a:r>
              <a:rPr lang="en-US" sz="2400" dirty="0" smtClean="0"/>
              <a:t> – Holographic, dualistic                    view points.  We can’t help it but to                        make “assumptions”.  </a:t>
            </a:r>
          </a:p>
          <a:p>
            <a:pPr marL="1060450" lvl="1" indent="-660400" eaLnBrk="1" hangingPunct="1">
              <a:lnSpc>
                <a:spcPct val="90000"/>
              </a:lnSpc>
              <a:buFontTx/>
              <a:buBlip>
                <a:blip r:embed="rId5"/>
              </a:buBlip>
            </a:pPr>
            <a:r>
              <a:rPr lang="en-US" sz="2000" dirty="0" smtClean="0"/>
              <a:t>Distinguish and catalogue new filters</a:t>
            </a:r>
          </a:p>
          <a:p>
            <a:pPr marL="1060450" lvl="1" indent="-660400" eaLnBrk="1" hangingPunct="1">
              <a:lnSpc>
                <a:spcPct val="90000"/>
              </a:lnSpc>
              <a:buFontTx/>
              <a:buBlip>
                <a:blip r:embed="rId5"/>
              </a:buBlip>
            </a:pPr>
            <a:r>
              <a:rPr lang="en-US" sz="2000" dirty="0" smtClean="0"/>
              <a:t>Judgments limit personal freedom</a:t>
            </a:r>
          </a:p>
          <a:p>
            <a:pPr marL="660400" indent="-660400" eaLnBrk="1" hangingPunct="1">
              <a:lnSpc>
                <a:spcPct val="90000"/>
              </a:lnSpc>
              <a:buFontTx/>
              <a:buBlip>
                <a:blip r:embed="rId5"/>
              </a:buBlip>
            </a:pPr>
            <a:endParaRPr lang="en-US" sz="2400" u="sng" dirty="0" smtClean="0"/>
          </a:p>
          <a:p>
            <a:pPr marL="660400" indent="-660400" eaLnBrk="1" hangingPunct="1">
              <a:lnSpc>
                <a:spcPct val="90000"/>
              </a:lnSpc>
              <a:buFontTx/>
              <a:buBlip>
                <a:blip r:embed="rId5"/>
              </a:buBlip>
            </a:pPr>
            <a:r>
              <a:rPr lang="en-US" sz="2400" u="sng" dirty="0" smtClean="0"/>
              <a:t>Creator’s Complex</a:t>
            </a:r>
            <a:r>
              <a:rPr lang="en-US" sz="2400" dirty="0" smtClean="0"/>
              <a:t> – We naturally feel our personal filters are the correct ones which leads to    imperialistic righteousness and when                violated, leads to indignation.</a:t>
            </a:r>
          </a:p>
          <a:p>
            <a:pPr marL="1060450" lvl="1" indent="-660400" eaLnBrk="1" hangingPunct="1">
              <a:lnSpc>
                <a:spcPct val="90000"/>
              </a:lnSpc>
              <a:buFontTx/>
              <a:buBlip>
                <a:blip r:embed="rId5"/>
              </a:buBlip>
            </a:pPr>
            <a:r>
              <a:rPr lang="en-US" sz="2000" dirty="0" smtClean="0"/>
              <a:t>Making the handle of an axe with an axe</a:t>
            </a:r>
          </a:p>
          <a:p>
            <a:pPr marL="1060450" lvl="1" indent="-660400" eaLnBrk="1" hangingPunct="1">
              <a:lnSpc>
                <a:spcPct val="90000"/>
              </a:lnSpc>
              <a:buFontTx/>
              <a:buBlip>
                <a:blip r:embed="rId5"/>
              </a:buBlip>
            </a:pPr>
            <a:r>
              <a:rPr lang="en-US" sz="2000" dirty="0" smtClean="0"/>
              <a:t>Know your own nature</a:t>
            </a:r>
          </a:p>
          <a:p>
            <a:pPr marL="1060450" lvl="1" indent="-660400" eaLnBrk="1" hangingPunct="1">
              <a:lnSpc>
                <a:spcPct val="90000"/>
              </a:lnSpc>
              <a:buFontTx/>
              <a:buBlip>
                <a:blip r:embed="rId5"/>
              </a:buBlip>
            </a:pPr>
            <a:r>
              <a:rPr lang="en-US" sz="2000" dirty="0" smtClean="0"/>
              <a:t>Being Certain &lt;&gt; Being Right</a:t>
            </a:r>
          </a:p>
        </p:txBody>
      </p:sp>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19875" y="1752600"/>
            <a:ext cx="2524125" cy="1304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29450" y="4267200"/>
            <a:ext cx="2114550" cy="2124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06153279"/>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Effect transition="in" filter="blinds(horizontal)">
                                      <p:cBhvr>
                                        <p:cTn id="7" dur="500"/>
                                        <p:tgtEl>
                                          <p:spTgt spid="203779">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wheel(4)">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03779">
                                            <p:txEl>
                                              <p:pRg st="1" end="1"/>
                                            </p:txEl>
                                          </p:spTgt>
                                        </p:tgtEl>
                                        <p:attrNameLst>
                                          <p:attrName>style.visibility</p:attrName>
                                        </p:attrNameLst>
                                      </p:cBhvr>
                                      <p:to>
                                        <p:strVal val="visible"/>
                                      </p:to>
                                    </p:set>
                                    <p:animEffect transition="in" filter="blinds(horizontal)">
                                      <p:cBhvr>
                                        <p:cTn id="15" dur="500"/>
                                        <p:tgtEl>
                                          <p:spTgt spid="20377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203779">
                                            <p:txEl>
                                              <p:pRg st="2" end="2"/>
                                            </p:txEl>
                                          </p:spTgt>
                                        </p:tgtEl>
                                        <p:attrNameLst>
                                          <p:attrName>style.visibility</p:attrName>
                                        </p:attrNameLst>
                                      </p:cBhvr>
                                      <p:to>
                                        <p:strVal val="visible"/>
                                      </p:to>
                                    </p:set>
                                    <p:animEffect transition="in" filter="blinds(horizontal)">
                                      <p:cBhvr>
                                        <p:cTn id="20" dur="500"/>
                                        <p:tgtEl>
                                          <p:spTgt spid="20377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203779">
                                            <p:txEl>
                                              <p:pRg st="4" end="4"/>
                                            </p:txEl>
                                          </p:spTgt>
                                        </p:tgtEl>
                                        <p:attrNameLst>
                                          <p:attrName>style.visibility</p:attrName>
                                        </p:attrNameLst>
                                      </p:cBhvr>
                                      <p:to>
                                        <p:strVal val="visible"/>
                                      </p:to>
                                    </p:set>
                                    <p:animEffect transition="in" filter="checkerboard(across)">
                                      <p:cBhvr>
                                        <p:cTn id="25" dur="500"/>
                                        <p:tgtEl>
                                          <p:spTgt spid="203779">
                                            <p:txEl>
                                              <p:pRg st="4" end="4"/>
                                            </p:txEl>
                                          </p:spTgt>
                                        </p:tgtEl>
                                      </p:cBhvr>
                                    </p:animEffect>
                                  </p:childTnLst>
                                </p:cTn>
                              </p:par>
                              <p:par>
                                <p:cTn id="26" presetID="42" presetClass="entr" presetSubtype="0" fill="hold" nodeType="with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fade">
                                      <p:cBhvr>
                                        <p:cTn id="28" dur="2000"/>
                                        <p:tgtEl>
                                          <p:spTgt spid="4099"/>
                                        </p:tgtEl>
                                      </p:cBhvr>
                                    </p:animEffect>
                                    <p:anim calcmode="lin" valueType="num">
                                      <p:cBhvr>
                                        <p:cTn id="29" dur="2000" fill="hold"/>
                                        <p:tgtEl>
                                          <p:spTgt spid="4099"/>
                                        </p:tgtEl>
                                        <p:attrNameLst>
                                          <p:attrName>ppt_x</p:attrName>
                                        </p:attrNameLst>
                                      </p:cBhvr>
                                      <p:tavLst>
                                        <p:tav tm="0">
                                          <p:val>
                                            <p:strVal val="#ppt_x"/>
                                          </p:val>
                                        </p:tav>
                                        <p:tav tm="100000">
                                          <p:val>
                                            <p:strVal val="#ppt_x"/>
                                          </p:val>
                                        </p:tav>
                                      </p:tavLst>
                                    </p:anim>
                                    <p:anim calcmode="lin" valueType="num">
                                      <p:cBhvr>
                                        <p:cTn id="30" dur="20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203779">
                                            <p:txEl>
                                              <p:pRg st="5" end="5"/>
                                            </p:txEl>
                                          </p:spTgt>
                                        </p:tgtEl>
                                        <p:attrNameLst>
                                          <p:attrName>style.visibility</p:attrName>
                                        </p:attrNameLst>
                                      </p:cBhvr>
                                      <p:to>
                                        <p:strVal val="visible"/>
                                      </p:to>
                                    </p:set>
                                    <p:animEffect transition="in" filter="checkerboard(across)">
                                      <p:cBhvr>
                                        <p:cTn id="35" dur="500"/>
                                        <p:tgtEl>
                                          <p:spTgt spid="20377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203779">
                                            <p:txEl>
                                              <p:pRg st="6" end="6"/>
                                            </p:txEl>
                                          </p:spTgt>
                                        </p:tgtEl>
                                        <p:attrNameLst>
                                          <p:attrName>style.visibility</p:attrName>
                                        </p:attrNameLst>
                                      </p:cBhvr>
                                      <p:to>
                                        <p:strVal val="visible"/>
                                      </p:to>
                                    </p:set>
                                    <p:animEffect transition="in" filter="checkerboard(across)">
                                      <p:cBhvr>
                                        <p:cTn id="40" dur="500"/>
                                        <p:tgtEl>
                                          <p:spTgt spid="203779">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nodeType="clickEffect">
                                  <p:stCondLst>
                                    <p:cond delay="0"/>
                                  </p:stCondLst>
                                  <p:childTnLst>
                                    <p:set>
                                      <p:cBhvr>
                                        <p:cTn id="44" dur="1" fill="hold">
                                          <p:stCondLst>
                                            <p:cond delay="0"/>
                                          </p:stCondLst>
                                        </p:cTn>
                                        <p:tgtEl>
                                          <p:spTgt spid="203779">
                                            <p:txEl>
                                              <p:pRg st="7" end="7"/>
                                            </p:txEl>
                                          </p:spTgt>
                                        </p:tgtEl>
                                        <p:attrNameLst>
                                          <p:attrName>style.visibility</p:attrName>
                                        </p:attrNameLst>
                                      </p:cBhvr>
                                      <p:to>
                                        <p:strVal val="visible"/>
                                      </p:to>
                                    </p:set>
                                    <p:animEffect transition="in" filter="checkerboard(across)">
                                      <p:cBhvr>
                                        <p:cTn id="45" dur="500"/>
                                        <p:tgtEl>
                                          <p:spTgt spid="2037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905000"/>
            <a:ext cx="1105984" cy="17497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2466"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2"/>
                </a:solidFill>
                <a:latin typeface="Impact" pitchFamily="34" charset="0"/>
              </a:rPr>
              <a:t>The foundations For Human Conflicts </a:t>
            </a:r>
            <a:r>
              <a:rPr lang="en-US" sz="4000" dirty="0" smtClean="0">
                <a:latin typeface="Impact" pitchFamily="34" charset="0"/>
              </a:rPr>
              <a:t/>
            </a:r>
            <a:br>
              <a:rPr lang="en-US" sz="4000" dirty="0" smtClean="0">
                <a:latin typeface="Impact" pitchFamily="34" charset="0"/>
              </a:rPr>
            </a:br>
            <a:r>
              <a:rPr lang="en-US" sz="4000" dirty="0" smtClean="0">
                <a:solidFill>
                  <a:srgbClr val="3939AB"/>
                </a:solidFill>
                <a:latin typeface="Impact" pitchFamily="34" charset="0"/>
              </a:rPr>
              <a:t>- The Six </a:t>
            </a:r>
            <a:r>
              <a:rPr lang="en-US" sz="4000" dirty="0">
                <a:solidFill>
                  <a:srgbClr val="3939AB"/>
                </a:solidFill>
                <a:latin typeface="Impact" pitchFamily="34" charset="0"/>
              </a:rPr>
              <a:t>H</a:t>
            </a:r>
            <a:r>
              <a:rPr lang="en-US" sz="4000" dirty="0" smtClean="0">
                <a:solidFill>
                  <a:srgbClr val="3939AB"/>
                </a:solidFill>
                <a:latin typeface="Impact" pitchFamily="34" charset="0"/>
              </a:rPr>
              <a:t>uman </a:t>
            </a:r>
            <a:r>
              <a:rPr lang="en-US" sz="4000" dirty="0">
                <a:solidFill>
                  <a:srgbClr val="3939AB"/>
                </a:solidFill>
                <a:latin typeface="Impact" pitchFamily="34" charset="0"/>
              </a:rPr>
              <a:t>T</a:t>
            </a:r>
            <a:r>
              <a:rPr lang="en-US" sz="4000" dirty="0" smtClean="0">
                <a:solidFill>
                  <a:srgbClr val="3939AB"/>
                </a:solidFill>
                <a:latin typeface="Impact" pitchFamily="34" charset="0"/>
              </a:rPr>
              <a:t>raits</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sp>
        <p:nvSpPr>
          <p:cNvPr id="203779"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Blip>
                <a:blip r:embed="rId4"/>
              </a:buBlip>
            </a:pPr>
            <a:r>
              <a:rPr lang="en-US" sz="2400" u="sng" dirty="0" smtClean="0"/>
              <a:t>Shifting Identity</a:t>
            </a:r>
            <a:r>
              <a:rPr lang="en-US" sz="2400" dirty="0" smtClean="0"/>
              <a:t> – Letting someone or something     shift you into a victim state.  Lean on them?</a:t>
            </a:r>
          </a:p>
          <a:p>
            <a:pPr marL="1060450" lvl="1" indent="-660400" eaLnBrk="1" hangingPunct="1">
              <a:lnSpc>
                <a:spcPct val="90000"/>
              </a:lnSpc>
              <a:buFontTx/>
              <a:buBlip>
                <a:blip r:embed="rId4"/>
              </a:buBlip>
            </a:pPr>
            <a:r>
              <a:rPr lang="en-US" sz="2400" dirty="0">
                <a:ea typeface="+mn-ea"/>
              </a:rPr>
              <a:t>If you are truly </a:t>
            </a:r>
            <a:r>
              <a:rPr lang="en-US" sz="2400" dirty="0" smtClean="0">
                <a:ea typeface="+mn-ea"/>
              </a:rPr>
              <a:t>humble, you would not be…</a:t>
            </a:r>
          </a:p>
          <a:p>
            <a:pPr marL="1060450" lvl="1" indent="-660400" eaLnBrk="1" hangingPunct="1">
              <a:lnSpc>
                <a:spcPct val="90000"/>
              </a:lnSpc>
              <a:buFontTx/>
              <a:buBlip>
                <a:blip r:embed="rId4"/>
              </a:buBlip>
            </a:pPr>
            <a:r>
              <a:rPr lang="en-US" sz="2400" dirty="0" smtClean="0">
                <a:ea typeface="+mn-ea"/>
              </a:rPr>
              <a:t>One-pointed-focus unsticks the mind and identity (e.g., Optimism, Gratitude as a default state)</a:t>
            </a:r>
            <a:endParaRPr lang="en-US" sz="2400" u="sng" dirty="0" smtClean="0"/>
          </a:p>
          <a:p>
            <a:pPr marL="660400" indent="-660400" eaLnBrk="1" hangingPunct="1">
              <a:lnSpc>
                <a:spcPct val="90000"/>
              </a:lnSpc>
              <a:buFontTx/>
              <a:buBlip>
                <a:blip r:embed="rId4"/>
              </a:buBlip>
            </a:pPr>
            <a:r>
              <a:rPr lang="en-US" sz="2400" u="sng" dirty="0" smtClean="0"/>
              <a:t>Tit-for-Tat</a:t>
            </a:r>
            <a:r>
              <a:rPr lang="en-US" sz="2400" dirty="0" smtClean="0"/>
              <a:t> – The need to get even and retaliate.</a:t>
            </a:r>
          </a:p>
          <a:p>
            <a:pPr marL="1060450" lvl="1" indent="-660400" eaLnBrk="1" hangingPunct="1">
              <a:lnSpc>
                <a:spcPct val="90000"/>
              </a:lnSpc>
              <a:buFontTx/>
              <a:buBlip>
                <a:blip r:embed="rId4"/>
              </a:buBlip>
            </a:pPr>
            <a:r>
              <a:rPr lang="en-US" sz="2000" dirty="0" smtClean="0"/>
              <a:t>Keeping score limits your freedom to be your best.</a:t>
            </a:r>
            <a:endParaRPr lang="en-US" sz="2400" u="sng" dirty="0" smtClean="0"/>
          </a:p>
          <a:p>
            <a:pPr marL="660400" indent="-660400" eaLnBrk="1" hangingPunct="1">
              <a:lnSpc>
                <a:spcPct val="90000"/>
              </a:lnSpc>
              <a:buFontTx/>
              <a:buBlip>
                <a:blip r:embed="rId4"/>
              </a:buBlip>
            </a:pPr>
            <a:r>
              <a:rPr lang="en-US" sz="2400" u="sng" dirty="0" smtClean="0"/>
              <a:t>Chattering Mind</a:t>
            </a:r>
            <a:r>
              <a:rPr lang="en-US" sz="2400" dirty="0" smtClean="0"/>
              <a:t> – 12,000 to 60,000 thoughts go through our minds daily which can reinforce any negativity of the fabricated personal filters.</a:t>
            </a:r>
          </a:p>
          <a:p>
            <a:pPr marL="1060450" lvl="1" indent="-660400" eaLnBrk="1" hangingPunct="1">
              <a:lnSpc>
                <a:spcPct val="90000"/>
              </a:lnSpc>
              <a:buFontTx/>
              <a:buBlip>
                <a:blip r:embed="rId4"/>
              </a:buBlip>
            </a:pPr>
            <a:r>
              <a:rPr lang="en-US" sz="2000" dirty="0" smtClean="0"/>
              <a:t>The flag moved…</a:t>
            </a:r>
          </a:p>
          <a:p>
            <a:pPr marL="1060450" lvl="1" indent="-660400" eaLnBrk="1" hangingPunct="1">
              <a:lnSpc>
                <a:spcPct val="90000"/>
              </a:lnSpc>
              <a:buFontTx/>
              <a:buBlip>
                <a:blip r:embed="rId4"/>
              </a:buBlip>
            </a:pPr>
            <a:r>
              <a:rPr lang="en-US" sz="2000" dirty="0" smtClean="0"/>
              <a:t>Yon don’t think all your thoughts.</a:t>
            </a:r>
          </a:p>
        </p:txBody>
      </p:sp>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98946" y="762000"/>
            <a:ext cx="1266825" cy="1933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670346" y="3276600"/>
            <a:ext cx="1495425" cy="1381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898946" y="5105400"/>
            <a:ext cx="1266825" cy="13702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638800" y="5392586"/>
            <a:ext cx="1295400" cy="1409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03631120"/>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Effect transition="in" filter="box(in)">
                                      <p:cBhvr>
                                        <p:cTn id="7" dur="500"/>
                                        <p:tgtEl>
                                          <p:spTgt spid="203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3779">
                                            <p:txEl>
                                              <p:pRg st="1" end="1"/>
                                            </p:txEl>
                                          </p:spTgt>
                                        </p:tgtEl>
                                        <p:attrNameLst>
                                          <p:attrName>style.visibility</p:attrName>
                                        </p:attrNameLst>
                                      </p:cBhvr>
                                      <p:to>
                                        <p:strVal val="visible"/>
                                      </p:to>
                                    </p:set>
                                    <p:animEffect transition="in" filter="box(in)">
                                      <p:cBhvr>
                                        <p:cTn id="12" dur="500"/>
                                        <p:tgtEl>
                                          <p:spTgt spid="2037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122"/>
                                        </p:tgtEl>
                                        <p:attrNameLst>
                                          <p:attrName>style.visibility</p:attrName>
                                        </p:attrNameLst>
                                      </p:cBhvr>
                                      <p:to>
                                        <p:strVal val="visible"/>
                                      </p:to>
                                    </p:set>
                                    <p:animEffect transition="in" filter="randombar(horizontal)">
                                      <p:cBhvr>
                                        <p:cTn id="17" dur="500"/>
                                        <p:tgtEl>
                                          <p:spTgt spid="5122"/>
                                        </p:tgtEl>
                                      </p:cBhvr>
                                    </p:animEffect>
                                  </p:childTnLst>
                                </p:cTn>
                              </p:par>
                              <p:par>
                                <p:cTn id="18" presetID="22" presetClass="entr" presetSubtype="4" fill="hold" nodeType="withEffect">
                                  <p:stCondLst>
                                    <p:cond delay="0"/>
                                  </p:stCondLst>
                                  <p:childTnLst>
                                    <p:set>
                                      <p:cBhvr>
                                        <p:cTn id="19" dur="1" fill="hold">
                                          <p:stCondLst>
                                            <p:cond delay="0"/>
                                          </p:stCondLst>
                                        </p:cTn>
                                        <p:tgtEl>
                                          <p:spTgt spid="3074"/>
                                        </p:tgtEl>
                                        <p:attrNameLst>
                                          <p:attrName>style.visibility</p:attrName>
                                        </p:attrNameLst>
                                      </p:cBhvr>
                                      <p:to>
                                        <p:strVal val="visible"/>
                                      </p:to>
                                    </p:set>
                                    <p:animEffect transition="in" filter="wipe(down)">
                                      <p:cBhvr>
                                        <p:cTn id="20" dur="500"/>
                                        <p:tgtEl>
                                          <p:spTgt spid="3074"/>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203779">
                                            <p:txEl>
                                              <p:pRg st="2" end="2"/>
                                            </p:txEl>
                                          </p:spTgt>
                                        </p:tgtEl>
                                        <p:attrNameLst>
                                          <p:attrName>style.visibility</p:attrName>
                                        </p:attrNameLst>
                                      </p:cBhvr>
                                      <p:to>
                                        <p:strVal val="visible"/>
                                      </p:to>
                                    </p:set>
                                    <p:animEffect transition="in" filter="box(in)">
                                      <p:cBhvr>
                                        <p:cTn id="25" dur="500"/>
                                        <p:tgtEl>
                                          <p:spTgt spid="203779">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203779">
                                            <p:txEl>
                                              <p:pRg st="3" end="3"/>
                                            </p:txEl>
                                          </p:spTgt>
                                        </p:tgtEl>
                                        <p:attrNameLst>
                                          <p:attrName>style.visibility</p:attrName>
                                        </p:attrNameLst>
                                      </p:cBhvr>
                                      <p:to>
                                        <p:strVal val="visible"/>
                                      </p:to>
                                    </p:set>
                                    <p:animEffect transition="in" filter="checkerboard(across)">
                                      <p:cBhvr>
                                        <p:cTn id="30" dur="500"/>
                                        <p:tgtEl>
                                          <p:spTgt spid="20377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500"/>
                                  </p:stCondLst>
                                  <p:childTnLst>
                                    <p:set>
                                      <p:cBhvr>
                                        <p:cTn id="34" dur="1" fill="hold">
                                          <p:stCondLst>
                                            <p:cond delay="0"/>
                                          </p:stCondLst>
                                        </p:cTn>
                                        <p:tgtEl>
                                          <p:spTgt spid="51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203779">
                                            <p:txEl>
                                              <p:pRg st="4" end="4"/>
                                            </p:txEl>
                                          </p:spTgt>
                                        </p:tgtEl>
                                        <p:attrNameLst>
                                          <p:attrName>style.visibility</p:attrName>
                                        </p:attrNameLst>
                                      </p:cBhvr>
                                      <p:to>
                                        <p:strVal val="visible"/>
                                      </p:to>
                                    </p:set>
                                    <p:animEffect transition="in" filter="checkerboard(across)">
                                      <p:cBhvr>
                                        <p:cTn id="39" dur="500"/>
                                        <p:tgtEl>
                                          <p:spTgt spid="203779">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nodeType="clickEffect">
                                  <p:stCondLst>
                                    <p:cond delay="0"/>
                                  </p:stCondLst>
                                  <p:childTnLst>
                                    <p:set>
                                      <p:cBhvr>
                                        <p:cTn id="43" dur="1" fill="hold">
                                          <p:stCondLst>
                                            <p:cond delay="0"/>
                                          </p:stCondLst>
                                        </p:cTn>
                                        <p:tgtEl>
                                          <p:spTgt spid="203779">
                                            <p:txEl>
                                              <p:pRg st="5" end="5"/>
                                            </p:txEl>
                                          </p:spTgt>
                                        </p:tgtEl>
                                        <p:attrNameLst>
                                          <p:attrName>style.visibility</p:attrName>
                                        </p:attrNameLst>
                                      </p:cBhvr>
                                      <p:to>
                                        <p:strVal val="visible"/>
                                      </p:to>
                                    </p:set>
                                    <p:animEffect transition="in" filter="diamond(in)">
                                      <p:cBhvr>
                                        <p:cTn id="44" dur="500"/>
                                        <p:tgtEl>
                                          <p:spTgt spid="20377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5124"/>
                                        </p:tgtEl>
                                        <p:attrNameLst>
                                          <p:attrName>style.visibility</p:attrName>
                                        </p:attrNameLst>
                                      </p:cBhvr>
                                      <p:to>
                                        <p:strVal val="visible"/>
                                      </p:to>
                                    </p:set>
                                    <p:animEffect transition="in" filter="randombar(horizontal)">
                                      <p:cBhvr>
                                        <p:cTn id="49" dur="500"/>
                                        <p:tgtEl>
                                          <p:spTgt spid="5124"/>
                                        </p:tgtEl>
                                      </p:cBhvr>
                                    </p:animEffect>
                                  </p:childTnLst>
                                </p:cTn>
                              </p:par>
                            </p:childTnLst>
                          </p:cTn>
                        </p:par>
                      </p:childTnLst>
                    </p:cTn>
                  </p:par>
                  <p:par>
                    <p:cTn id="50" fill="hold">
                      <p:stCondLst>
                        <p:cond delay="indefinite"/>
                      </p:stCondLst>
                      <p:childTnLst>
                        <p:par>
                          <p:cTn id="51" fill="hold">
                            <p:stCondLst>
                              <p:cond delay="0"/>
                            </p:stCondLst>
                            <p:childTnLst>
                              <p:par>
                                <p:cTn id="52" presetID="8" presetClass="entr" presetSubtype="16" fill="hold" nodeType="clickEffect">
                                  <p:stCondLst>
                                    <p:cond delay="0"/>
                                  </p:stCondLst>
                                  <p:childTnLst>
                                    <p:set>
                                      <p:cBhvr>
                                        <p:cTn id="53" dur="1" fill="hold">
                                          <p:stCondLst>
                                            <p:cond delay="0"/>
                                          </p:stCondLst>
                                        </p:cTn>
                                        <p:tgtEl>
                                          <p:spTgt spid="203779">
                                            <p:txEl>
                                              <p:pRg st="6" end="6"/>
                                            </p:txEl>
                                          </p:spTgt>
                                        </p:tgtEl>
                                        <p:attrNameLst>
                                          <p:attrName>style.visibility</p:attrName>
                                        </p:attrNameLst>
                                      </p:cBhvr>
                                      <p:to>
                                        <p:strVal val="visible"/>
                                      </p:to>
                                    </p:set>
                                    <p:animEffect transition="in" filter="diamond(in)">
                                      <p:cBhvr>
                                        <p:cTn id="54" dur="500"/>
                                        <p:tgtEl>
                                          <p:spTgt spid="203779">
                                            <p:txEl>
                                              <p:pRg st="6" end="6"/>
                                            </p:txEl>
                                          </p:spTgt>
                                        </p:tgtEl>
                                      </p:cBhvr>
                                    </p:animEffect>
                                  </p:childTnLst>
                                </p:cTn>
                              </p:par>
                              <p:par>
                                <p:cTn id="55" presetID="2" presetClass="entr" presetSubtype="4" fill="hold" nodeType="withEffect">
                                  <p:stCondLst>
                                    <p:cond delay="0"/>
                                  </p:stCondLst>
                                  <p:childTnLst>
                                    <p:set>
                                      <p:cBhvr>
                                        <p:cTn id="56" dur="1" fill="hold">
                                          <p:stCondLst>
                                            <p:cond delay="0"/>
                                          </p:stCondLst>
                                        </p:cTn>
                                        <p:tgtEl>
                                          <p:spTgt spid="7170"/>
                                        </p:tgtEl>
                                        <p:attrNameLst>
                                          <p:attrName>style.visibility</p:attrName>
                                        </p:attrNameLst>
                                      </p:cBhvr>
                                      <p:to>
                                        <p:strVal val="visible"/>
                                      </p:to>
                                    </p:set>
                                    <p:anim calcmode="lin" valueType="num">
                                      <p:cBhvr additive="base">
                                        <p:cTn id="57" dur="500" fill="hold"/>
                                        <p:tgtEl>
                                          <p:spTgt spid="7170"/>
                                        </p:tgtEl>
                                        <p:attrNameLst>
                                          <p:attrName>ppt_x</p:attrName>
                                        </p:attrNameLst>
                                      </p:cBhvr>
                                      <p:tavLst>
                                        <p:tav tm="0">
                                          <p:val>
                                            <p:strVal val="#ppt_x"/>
                                          </p:val>
                                        </p:tav>
                                        <p:tav tm="100000">
                                          <p:val>
                                            <p:strVal val="#ppt_x"/>
                                          </p:val>
                                        </p:tav>
                                      </p:tavLst>
                                    </p:anim>
                                    <p:anim calcmode="lin" valueType="num">
                                      <p:cBhvr additive="base">
                                        <p:cTn id="5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8" presetClass="entr" presetSubtype="16" fill="hold" nodeType="clickEffect">
                                  <p:stCondLst>
                                    <p:cond delay="0"/>
                                  </p:stCondLst>
                                  <p:childTnLst>
                                    <p:set>
                                      <p:cBhvr>
                                        <p:cTn id="62" dur="1" fill="hold">
                                          <p:stCondLst>
                                            <p:cond delay="0"/>
                                          </p:stCondLst>
                                        </p:cTn>
                                        <p:tgtEl>
                                          <p:spTgt spid="203779">
                                            <p:txEl>
                                              <p:pRg st="7" end="7"/>
                                            </p:txEl>
                                          </p:spTgt>
                                        </p:tgtEl>
                                        <p:attrNameLst>
                                          <p:attrName>style.visibility</p:attrName>
                                        </p:attrNameLst>
                                      </p:cBhvr>
                                      <p:to>
                                        <p:strVal val="visible"/>
                                      </p:to>
                                    </p:set>
                                    <p:animEffect transition="in" filter="diamond(in)">
                                      <p:cBhvr>
                                        <p:cTn id="63" dur="500"/>
                                        <p:tgtEl>
                                          <p:spTgt spid="2037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bwMode="auto">
          <a:xfrm>
            <a:off x="457200" y="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2"/>
                </a:solidFill>
                <a:latin typeface="Impact" pitchFamily="34" charset="0"/>
              </a:rPr>
              <a:t>The foundations For Human Conflicts </a:t>
            </a:r>
            <a:r>
              <a:rPr lang="en-US" sz="4000" dirty="0" smtClean="0">
                <a:latin typeface="Impact" pitchFamily="34" charset="0"/>
              </a:rPr>
              <a:t/>
            </a:r>
            <a:br>
              <a:rPr lang="en-US" sz="4000" dirty="0" smtClean="0">
                <a:latin typeface="Impact" pitchFamily="34" charset="0"/>
              </a:rPr>
            </a:br>
            <a:r>
              <a:rPr lang="en-US" sz="4000" dirty="0" smtClean="0">
                <a:solidFill>
                  <a:srgbClr val="3939AB"/>
                </a:solidFill>
                <a:latin typeface="Impact" pitchFamily="34" charset="0"/>
              </a:rPr>
              <a:t>- The six human traits</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sp>
        <p:nvSpPr>
          <p:cNvPr id="203779" name="Rectangle 3"/>
          <p:cNvSpPr>
            <a:spLocks noGrp="1" noChangeArrowheads="1"/>
          </p:cNvSpPr>
          <p:nvPr>
            <p:ph type="body" idx="1"/>
          </p:nvPr>
        </p:nvSpPr>
        <p:spPr bwMode="auto">
          <a:xfrm>
            <a:off x="304800" y="1219200"/>
            <a:ext cx="8458200" cy="5029200"/>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Blip>
                <a:blip r:embed="rId4"/>
              </a:buBlip>
            </a:pPr>
            <a:r>
              <a:rPr lang="en-US" sz="2400" u="sng" dirty="0" smtClean="0"/>
              <a:t>Predisposition</a:t>
            </a:r>
            <a:r>
              <a:rPr lang="en-US" sz="2400" dirty="0" smtClean="0"/>
              <a:t> – Prior conditioning.</a:t>
            </a:r>
          </a:p>
          <a:p>
            <a:pPr marL="660400" indent="-660400" eaLnBrk="1" hangingPunct="1">
              <a:lnSpc>
                <a:spcPct val="90000"/>
              </a:lnSpc>
              <a:buFontTx/>
              <a:buBlip>
                <a:blip r:embed="rId4"/>
              </a:buBlip>
            </a:pPr>
            <a:endParaRPr lang="en-US" sz="2400" dirty="0"/>
          </a:p>
          <a:p>
            <a:pPr marL="660400" indent="-660400" eaLnBrk="1" hangingPunct="1">
              <a:lnSpc>
                <a:spcPct val="90000"/>
              </a:lnSpc>
              <a:buFontTx/>
              <a:buBlip>
                <a:blip r:embed="rId4"/>
              </a:buBlip>
            </a:pPr>
            <a:endParaRPr lang="en-US" sz="2400" dirty="0" smtClean="0"/>
          </a:p>
          <a:p>
            <a:pPr marL="660400" indent="-660400" eaLnBrk="1" hangingPunct="1">
              <a:lnSpc>
                <a:spcPct val="90000"/>
              </a:lnSpc>
              <a:buFontTx/>
              <a:buBlip>
                <a:blip r:embed="rId4"/>
              </a:buBlip>
            </a:pPr>
            <a:endParaRPr lang="en-US" sz="2400" dirty="0"/>
          </a:p>
          <a:p>
            <a:pPr marL="660400" indent="-660400" eaLnBrk="1" hangingPunct="1">
              <a:lnSpc>
                <a:spcPct val="90000"/>
              </a:lnSpc>
              <a:buFontTx/>
              <a:buBlip>
                <a:blip r:embed="rId4"/>
              </a:buBlip>
            </a:pPr>
            <a:endParaRPr lang="en-US" sz="2400" dirty="0" smtClean="0"/>
          </a:p>
          <a:p>
            <a:pPr marL="660400" indent="-660400" eaLnBrk="1" hangingPunct="1">
              <a:lnSpc>
                <a:spcPct val="90000"/>
              </a:lnSpc>
              <a:buFontTx/>
              <a:buBlip>
                <a:blip r:embed="rId4"/>
              </a:buBlip>
            </a:pPr>
            <a:endParaRPr lang="en-US" sz="2400" dirty="0"/>
          </a:p>
          <a:p>
            <a:pPr marL="660400" indent="-660400" eaLnBrk="1" hangingPunct="1">
              <a:lnSpc>
                <a:spcPct val="90000"/>
              </a:lnSpc>
              <a:buFontTx/>
              <a:buBlip>
                <a:blip r:embed="rId4"/>
              </a:buBlip>
            </a:pPr>
            <a:endParaRPr lang="en-US" sz="2400" dirty="0" smtClean="0"/>
          </a:p>
          <a:p>
            <a:pPr marL="660400" indent="-660400" eaLnBrk="1" hangingPunct="1">
              <a:lnSpc>
                <a:spcPct val="90000"/>
              </a:lnSpc>
              <a:buFontTx/>
              <a:buBlip>
                <a:blip r:embed="rId4"/>
              </a:buBlip>
            </a:pPr>
            <a:endParaRPr lang="en-US" sz="2400" dirty="0"/>
          </a:p>
          <a:p>
            <a:pPr marL="660400" indent="-660400" eaLnBrk="1" hangingPunct="1">
              <a:lnSpc>
                <a:spcPct val="90000"/>
              </a:lnSpc>
              <a:buFontTx/>
              <a:buBlip>
                <a:blip r:embed="rId4"/>
              </a:buBlip>
            </a:pPr>
            <a:r>
              <a:rPr lang="en-US" sz="2400" dirty="0" smtClean="0"/>
              <a:t>The goal is to be free from predispositions and be able to choose a response under any circumstances (note, this is an impossible goal).</a:t>
            </a:r>
          </a:p>
          <a:p>
            <a:pPr marL="660400" indent="-660400" eaLnBrk="1" hangingPunct="1">
              <a:lnSpc>
                <a:spcPct val="90000"/>
              </a:lnSpc>
              <a:buFontTx/>
              <a:buBlip>
                <a:blip r:embed="rId4"/>
              </a:buBlip>
            </a:pPr>
            <a:r>
              <a:rPr lang="en-US" sz="2400" dirty="0" smtClean="0"/>
              <a:t>The high-payback and dangerous art of Mirror- Reflecting for critical stakeholders.  Controlled Explosion</a:t>
            </a:r>
          </a:p>
          <a:p>
            <a:pPr marL="660400" indent="-660400" eaLnBrk="1" hangingPunct="1">
              <a:lnSpc>
                <a:spcPct val="90000"/>
              </a:lnSpc>
              <a:buFontTx/>
              <a:buBlip>
                <a:blip r:embed="rId4"/>
              </a:buBlip>
            </a:pPr>
            <a:endParaRPr lang="en-US" sz="2400" u="sng" dirty="0" smtClean="0"/>
          </a:p>
          <a:p>
            <a:pPr marL="660400" indent="-660400" eaLnBrk="1" hangingPunct="1">
              <a:lnSpc>
                <a:spcPct val="90000"/>
              </a:lnSpc>
              <a:buFontTx/>
              <a:buBlip>
                <a:blip r:embed="rId4"/>
              </a:buBlip>
            </a:pPr>
            <a:endParaRPr lang="en-US" sz="2400" u="sng" dirty="0"/>
          </a:p>
          <a:p>
            <a:pPr marL="0" indent="0" eaLnBrk="1" hangingPunct="1">
              <a:lnSpc>
                <a:spcPct val="90000"/>
              </a:lnSpc>
              <a:buNone/>
            </a:pPr>
            <a:endParaRPr lang="en-US" sz="2400" u="sng" dirty="0" smtClean="0"/>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19200" y="1809750"/>
            <a:ext cx="2514600" cy="259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139670" y="1600200"/>
            <a:ext cx="2505075" cy="1085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858000" y="2266950"/>
            <a:ext cx="2209800" cy="2038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2" name="Object 1">
            <a:hlinkClick r:id="" action="ppaction://ole?verb=1"/>
          </p:cNvPr>
          <p:cNvGraphicFramePr>
            <a:graphicFrameLocks noChangeAspect="1"/>
          </p:cNvGraphicFramePr>
          <p:nvPr>
            <p:extLst>
              <p:ext uri="{D42A27DB-BD31-4B8C-83A1-F6EECF244321}">
                <p14:modId xmlns:p14="http://schemas.microsoft.com/office/powerpoint/2010/main" xmlns="" val="615350293"/>
              </p:ext>
            </p:extLst>
          </p:nvPr>
        </p:nvGraphicFramePr>
        <p:xfrm>
          <a:off x="8077200" y="5105400"/>
          <a:ext cx="914400" cy="771525"/>
        </p:xfrm>
        <a:graphic>
          <a:graphicData uri="http://schemas.openxmlformats.org/presentationml/2006/ole">
            <p:oleObj spid="_x0000_s3244" name="Document" showAsIcon="1" r:id="rId8" imgW="914400" imgH="771480" progId="Word.Document.12">
              <p:embed/>
            </p:oleObj>
          </a:graphicData>
        </a:graphic>
      </p:graphicFrame>
    </p:spTree>
    <p:extLst>
      <p:ext uri="{BB962C8B-B14F-4D97-AF65-F5344CB8AC3E}">
        <p14:creationId xmlns:p14="http://schemas.microsoft.com/office/powerpoint/2010/main" xmlns="" val="657380756"/>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Effect transition="in" filter="box(in)">
                                      <p:cBhvr>
                                        <p:cTn id="7" dur="500"/>
                                        <p:tgtEl>
                                          <p:spTgt spid="203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anim calcmode="lin" valueType="num">
                                      <p:cBhvr>
                                        <p:cTn id="13" dur="500" fill="hold"/>
                                        <p:tgtEl>
                                          <p:spTgt spid="3074"/>
                                        </p:tgtEl>
                                        <p:attrNameLst>
                                          <p:attrName>ppt_x</p:attrName>
                                        </p:attrNameLst>
                                      </p:cBhvr>
                                      <p:tavLst>
                                        <p:tav tm="0">
                                          <p:val>
                                            <p:strVal val="#ppt_x"/>
                                          </p:val>
                                        </p:tav>
                                        <p:tav tm="100000">
                                          <p:val>
                                            <p:strVal val="#ppt_x"/>
                                          </p:val>
                                        </p:tav>
                                      </p:tavLst>
                                    </p:anim>
                                    <p:anim calcmode="lin" valueType="num">
                                      <p:cBhvr>
                                        <p:cTn id="14" dur="5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animEffect transition="in" filter="wheel(1)">
                                      <p:cBhvr>
                                        <p:cTn id="23" dur="500"/>
                                        <p:tgtEl>
                                          <p:spTgt spid="3076"/>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203779">
                                            <p:txEl>
                                              <p:pRg st="8" end="8"/>
                                            </p:txEl>
                                          </p:spTgt>
                                        </p:tgtEl>
                                        <p:attrNameLst>
                                          <p:attrName>style.visibility</p:attrName>
                                        </p:attrNameLst>
                                      </p:cBhvr>
                                      <p:to>
                                        <p:strVal val="visible"/>
                                      </p:to>
                                    </p:set>
                                    <p:animEffect transition="in" filter="box(in)">
                                      <p:cBhvr>
                                        <p:cTn id="28" dur="500"/>
                                        <p:tgtEl>
                                          <p:spTgt spid="203779">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203779">
                                            <p:txEl>
                                              <p:pRg st="9" end="9"/>
                                            </p:txEl>
                                          </p:spTgt>
                                        </p:tgtEl>
                                        <p:attrNameLst>
                                          <p:attrName>style.visibility</p:attrName>
                                        </p:attrNameLst>
                                      </p:cBhvr>
                                      <p:to>
                                        <p:strVal val="visible"/>
                                      </p:to>
                                    </p:set>
                                    <p:animEffect transition="in" filter="box(in)">
                                      <p:cBhvr>
                                        <p:cTn id="33" dur="500"/>
                                        <p:tgtEl>
                                          <p:spTgt spid="203779">
                                            <p:txEl>
                                              <p:pRg st="9" end="9"/>
                                            </p:txEl>
                                          </p:spTgt>
                                        </p:tgtEl>
                                      </p:cBhvr>
                                    </p:animEffect>
                                  </p:childTnLst>
                                </p:cTn>
                              </p:par>
                              <p:par>
                                <p:cTn id="34" presetID="53" presetClass="entr" presetSubtype="16"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bwMode="auto">
          <a:xfrm>
            <a:off x="0" y="0"/>
            <a:ext cx="3276600" cy="62484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2"/>
                </a:solidFill>
                <a:latin typeface="Impact" pitchFamily="34" charset="0"/>
              </a:rPr>
              <a:t>Your </a:t>
            </a:r>
            <a:br>
              <a:rPr lang="en-US" sz="4000" dirty="0" smtClean="0">
                <a:solidFill>
                  <a:schemeClr val="accent2"/>
                </a:solidFill>
                <a:latin typeface="Impact" pitchFamily="34" charset="0"/>
              </a:rPr>
            </a:br>
            <a:r>
              <a:rPr lang="en-US" sz="4000" u="sng" dirty="0" smtClean="0">
                <a:solidFill>
                  <a:schemeClr val="accent2"/>
                </a:solidFill>
                <a:latin typeface="Impact" pitchFamily="34" charset="0"/>
              </a:rPr>
              <a:t>Mind </a:t>
            </a:r>
            <a:br>
              <a:rPr lang="en-US" sz="4000" u="sng" dirty="0" smtClean="0">
                <a:solidFill>
                  <a:schemeClr val="accent2"/>
                </a:solidFill>
                <a:latin typeface="Impact" pitchFamily="34" charset="0"/>
              </a:rPr>
            </a:br>
            <a:r>
              <a:rPr lang="en-US" sz="4000" u="sng" dirty="0" smtClean="0">
                <a:solidFill>
                  <a:schemeClr val="accent2"/>
                </a:solidFill>
                <a:latin typeface="Impact" pitchFamily="34" charset="0"/>
              </a:rPr>
              <a:t>Realm </a:t>
            </a:r>
            <a:r>
              <a:rPr lang="en-US" sz="4000" dirty="0" smtClean="0">
                <a:solidFill>
                  <a:schemeClr val="accent2"/>
                </a:solidFill>
                <a:latin typeface="Impact" pitchFamily="34" charset="0"/>
              </a:rPr>
              <a:t>=</a:t>
            </a:r>
            <a:br>
              <a:rPr lang="en-US" sz="4000" dirty="0" smtClean="0">
                <a:solidFill>
                  <a:schemeClr val="accent2"/>
                </a:solidFill>
                <a:latin typeface="Impact" pitchFamily="34" charset="0"/>
              </a:rPr>
            </a:br>
            <a:r>
              <a:rPr lang="en-US" sz="4000" dirty="0" smtClean="0">
                <a:solidFill>
                  <a:srgbClr val="FF0000"/>
                </a:solidFill>
                <a:latin typeface="Impact" pitchFamily="34" charset="0"/>
              </a:rPr>
              <a:t>Personal-</a:t>
            </a:r>
            <a:r>
              <a:rPr lang="en-US" sz="4000" dirty="0" err="1" smtClean="0">
                <a:solidFill>
                  <a:srgbClr val="FF0000"/>
                </a:solidFill>
                <a:latin typeface="Impact" pitchFamily="34" charset="0"/>
              </a:rPr>
              <a:t>Fliter</a:t>
            </a:r>
            <a:r>
              <a:rPr lang="en-US" sz="4000" dirty="0" smtClean="0">
                <a:solidFill>
                  <a:srgbClr val="FF0000"/>
                </a:solidFill>
                <a:latin typeface="Impact" pitchFamily="34" charset="0"/>
              </a:rPr>
              <a:t/>
            </a:r>
            <a:br>
              <a:rPr lang="en-US" sz="4000" dirty="0" smtClean="0">
                <a:solidFill>
                  <a:srgbClr val="FF0000"/>
                </a:solidFill>
                <a:latin typeface="Impact" pitchFamily="34" charset="0"/>
              </a:rPr>
            </a:br>
            <a:r>
              <a:rPr lang="en-US" sz="4000" dirty="0" smtClean="0">
                <a:solidFill>
                  <a:schemeClr val="accent2"/>
                </a:solidFill>
                <a:latin typeface="Impact" pitchFamily="34" charset="0"/>
              </a:rPr>
              <a:t>+</a:t>
            </a:r>
            <a:r>
              <a:rPr lang="en-US" sz="4000" dirty="0" smtClean="0">
                <a:solidFill>
                  <a:srgbClr val="FF0000"/>
                </a:solidFill>
                <a:latin typeface="Impact" pitchFamily="34" charset="0"/>
              </a:rPr>
              <a:t/>
            </a:r>
            <a:br>
              <a:rPr lang="en-US" sz="4000" dirty="0" smtClean="0">
                <a:solidFill>
                  <a:srgbClr val="FF0000"/>
                </a:solidFill>
                <a:latin typeface="Impact" pitchFamily="34" charset="0"/>
              </a:rPr>
            </a:br>
            <a:r>
              <a:rPr lang="en-US" sz="4000" dirty="0" smtClean="0">
                <a:solidFill>
                  <a:srgbClr val="FF0000"/>
                </a:solidFill>
                <a:latin typeface="Impact" pitchFamily="34" charset="0"/>
              </a:rPr>
              <a:t>Creator’s-Complex</a:t>
            </a:r>
            <a:r>
              <a:rPr lang="en-US" sz="4000" dirty="0">
                <a:solidFill>
                  <a:srgbClr val="FF0000"/>
                </a:solidFill>
                <a:latin typeface="Impact" pitchFamily="34" charset="0"/>
              </a:rPr>
              <a:t/>
            </a:r>
            <a:br>
              <a:rPr lang="en-US" sz="4000" dirty="0">
                <a:solidFill>
                  <a:srgbClr val="FF0000"/>
                </a:solidFill>
                <a:latin typeface="Impact" pitchFamily="34" charset="0"/>
              </a:rPr>
            </a:br>
            <a:r>
              <a:rPr lang="en-US" sz="4000" dirty="0">
                <a:solidFill>
                  <a:schemeClr val="accent2"/>
                </a:solidFill>
                <a:latin typeface="Impact" pitchFamily="34" charset="0"/>
              </a:rPr>
              <a:t>+</a:t>
            </a:r>
            <a:r>
              <a:rPr lang="en-US" sz="4000" dirty="0" smtClean="0">
                <a:solidFill>
                  <a:srgbClr val="3939AB"/>
                </a:solidFill>
                <a:latin typeface="Impact" pitchFamily="34" charset="0"/>
              </a:rPr>
              <a:t/>
            </a:r>
            <a:br>
              <a:rPr lang="en-US" sz="4000" dirty="0" smtClean="0">
                <a:solidFill>
                  <a:srgbClr val="3939AB"/>
                </a:solidFill>
                <a:latin typeface="Impact" pitchFamily="34" charset="0"/>
              </a:rPr>
            </a:br>
            <a:r>
              <a:rPr lang="en-US" sz="4000" dirty="0" smtClean="0">
                <a:solidFill>
                  <a:srgbClr val="FF0000"/>
                </a:solidFill>
                <a:latin typeface="Impact" pitchFamily="34" charset="0"/>
              </a:rPr>
              <a:t>Chattering-Mind</a:t>
            </a:r>
            <a:endParaRPr lang="en-US" sz="4000" dirty="0" smtClean="0">
              <a:solidFill>
                <a:srgbClr val="3939AB"/>
              </a:solidFill>
              <a:latin typeface="Impact"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76601" y="-10886"/>
            <a:ext cx="5840202" cy="6858000"/>
          </a:xfrm>
          <a:prstGeom prst="rect">
            <a:avLst/>
          </a:prstGeom>
        </p:spPr>
      </p:pic>
    </p:spTree>
    <p:extLst>
      <p:ext uri="{BB962C8B-B14F-4D97-AF65-F5344CB8AC3E}">
        <p14:creationId xmlns:p14="http://schemas.microsoft.com/office/powerpoint/2010/main" xmlns="" val="4031136478"/>
      </p:ext>
    </p:extLst>
  </p:cSld>
  <p:clrMapOvr>
    <a:masterClrMapping/>
  </p:clrMapOvr>
  <p:transition advTm="1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34200" y="5779200"/>
            <a:ext cx="2209800" cy="107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6130" name="Rectangle 2"/>
          <p:cNvSpPr>
            <a:spLocks noGrp="1" noChangeArrowheads="1"/>
          </p:cNvSpPr>
          <p:nvPr>
            <p:ph type="title"/>
          </p:nvPr>
        </p:nvSpPr>
        <p:spPr bwMode="auto">
          <a:xfrm>
            <a:off x="457200" y="762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sz="4000" dirty="0" smtClean="0">
                <a:solidFill>
                  <a:srgbClr val="3939AB"/>
                </a:solidFill>
                <a:latin typeface="Impact" pitchFamily="34" charset="0"/>
              </a:rPr>
              <a:t>The foundations For Human Conflicts.</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sp>
        <p:nvSpPr>
          <p:cNvPr id="176131" name="Rectangle 3"/>
          <p:cNvSpPr>
            <a:spLocks noGrp="1" noChangeArrowheads="1"/>
          </p:cNvSpPr>
          <p:nvPr>
            <p:ph type="body" idx="1"/>
          </p:nvPr>
        </p:nvSpPr>
        <p:spPr bwMode="auto">
          <a:xfrm>
            <a:off x="457200" y="762000"/>
            <a:ext cx="8229600" cy="5486400"/>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buFontTx/>
              <a:buBlip>
                <a:blip r:embed="rId4"/>
              </a:buBlip>
            </a:pPr>
            <a:r>
              <a:rPr lang="en-US" sz="2800" dirty="0" smtClean="0"/>
              <a:t>What are Personal Filters?</a:t>
            </a:r>
          </a:p>
          <a:p>
            <a:pPr lvl="1" eaLnBrk="1" hangingPunct="1">
              <a:lnSpc>
                <a:spcPct val="90000"/>
              </a:lnSpc>
              <a:buFontTx/>
              <a:buBlip>
                <a:blip r:embed="rId4"/>
              </a:buBlip>
            </a:pPr>
            <a:r>
              <a:rPr lang="en-US" sz="2400" dirty="0" smtClean="0"/>
              <a:t>What does it mean to say “Fish Discovers Water last”? (e.g., Cant’ see own </a:t>
            </a:r>
            <a:r>
              <a:rPr lang="en-US" sz="2400" dirty="0"/>
              <a:t>facial </a:t>
            </a:r>
            <a:r>
              <a:rPr lang="en-US" sz="2400" dirty="0" smtClean="0"/>
              <a:t>expression; Also, companies can’t see own functional problems).</a:t>
            </a:r>
          </a:p>
          <a:p>
            <a:pPr lvl="1" eaLnBrk="1" hangingPunct="1">
              <a:lnSpc>
                <a:spcPct val="90000"/>
              </a:lnSpc>
              <a:buFontTx/>
              <a:buBlip>
                <a:blip r:embed="rId4"/>
              </a:buBlip>
            </a:pPr>
            <a:r>
              <a:rPr lang="en-US" sz="2400" dirty="0" smtClean="0"/>
              <a:t>Can a person look at the world without using Personal Filters (e.g., What motivates you to volunteer).</a:t>
            </a:r>
          </a:p>
          <a:p>
            <a:pPr lvl="1" eaLnBrk="1" hangingPunct="1">
              <a:lnSpc>
                <a:spcPct val="90000"/>
              </a:lnSpc>
              <a:buFontTx/>
              <a:buBlip>
                <a:blip r:embed="rId4"/>
              </a:buBlip>
            </a:pPr>
            <a:r>
              <a:rPr lang="en-US" sz="2400" dirty="0" smtClean="0"/>
              <a:t>What are some filters we use on people who are not as motivated as we are?</a:t>
            </a:r>
          </a:p>
          <a:p>
            <a:pPr eaLnBrk="1" hangingPunct="1">
              <a:lnSpc>
                <a:spcPct val="90000"/>
              </a:lnSpc>
              <a:buFontTx/>
              <a:buBlip>
                <a:blip r:embed="rId4"/>
              </a:buBlip>
            </a:pPr>
            <a:r>
              <a:rPr lang="en-US" sz="2800" dirty="0" smtClean="0"/>
              <a:t>Is it easy for you to look through other people’s filters? (e.g., Fame: lacking a slide clicker).</a:t>
            </a:r>
          </a:p>
          <a:p>
            <a:pPr eaLnBrk="1" hangingPunct="1">
              <a:lnSpc>
                <a:spcPct val="90000"/>
              </a:lnSpc>
              <a:buFontTx/>
              <a:buBlip>
                <a:blip r:embed="rId4"/>
              </a:buBlip>
            </a:pPr>
            <a:r>
              <a:rPr lang="en-US" sz="2800" dirty="0" smtClean="0"/>
              <a:t>Is it easy for you to admit that your filter was wrong? (e.g., Brother, abandonment?)    </a:t>
            </a:r>
          </a:p>
          <a:p>
            <a:pPr eaLnBrk="1" hangingPunct="1">
              <a:lnSpc>
                <a:spcPct val="90000"/>
              </a:lnSpc>
              <a:buFontTx/>
              <a:buBlip>
                <a:blip r:embed="rId4"/>
              </a:buBlip>
            </a:pPr>
            <a:r>
              <a:rPr lang="en-US" sz="2800" dirty="0" smtClean="0"/>
              <a:t>Know thyself and limits! Certainty&lt;&gt; Correctness</a:t>
            </a:r>
          </a:p>
          <a:p>
            <a:pPr lvl="3" eaLnBrk="1" hangingPunct="1">
              <a:lnSpc>
                <a:spcPct val="90000"/>
              </a:lnSpc>
              <a:buFontTx/>
              <a:buNone/>
            </a:pPr>
            <a:endParaRPr lang="en-US" sz="1800" dirty="0" smtClean="0"/>
          </a:p>
          <a:p>
            <a:pPr lvl="2" eaLnBrk="1" hangingPunct="1">
              <a:lnSpc>
                <a:spcPct val="90000"/>
              </a:lnSpc>
              <a:buFontTx/>
              <a:buBlip>
                <a:blip r:embed="rId4"/>
              </a:buBlip>
            </a:pPr>
            <a:endParaRPr lang="en-US" sz="2000" dirty="0" smtClean="0"/>
          </a:p>
        </p:txBody>
      </p:sp>
      <p:pic>
        <p:nvPicPr>
          <p:cNvPr id="614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31476" y="609600"/>
            <a:ext cx="1312524"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29692974"/>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6130"/>
                                        </p:tgtEl>
                                        <p:attrNameLst>
                                          <p:attrName>style.visibility</p:attrName>
                                        </p:attrNameLst>
                                      </p:cBhvr>
                                      <p:to>
                                        <p:strVal val="visible"/>
                                      </p:to>
                                    </p:set>
                                    <p:anim calcmode="lin" valueType="num">
                                      <p:cBhvr additive="base">
                                        <p:cTn id="7" dur="500" fill="hold"/>
                                        <p:tgtEl>
                                          <p:spTgt spid="176130"/>
                                        </p:tgtEl>
                                        <p:attrNameLst>
                                          <p:attrName>ppt_x</p:attrName>
                                        </p:attrNameLst>
                                      </p:cBhvr>
                                      <p:tavLst>
                                        <p:tav tm="0">
                                          <p:val>
                                            <p:strVal val="#ppt_x"/>
                                          </p:val>
                                        </p:tav>
                                        <p:tav tm="100000">
                                          <p:val>
                                            <p:strVal val="#ppt_x"/>
                                          </p:val>
                                        </p:tav>
                                      </p:tavLst>
                                    </p:anim>
                                    <p:anim calcmode="lin" valueType="num">
                                      <p:cBhvr additive="base">
                                        <p:cTn id="8" dur="500" fill="hold"/>
                                        <p:tgtEl>
                                          <p:spTgt spid="176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176131">
                                            <p:txEl>
                                              <p:pRg st="0" end="0"/>
                                            </p:txEl>
                                          </p:spTgt>
                                        </p:tgtEl>
                                        <p:attrNameLst>
                                          <p:attrName>style.visibility</p:attrName>
                                        </p:attrNameLst>
                                      </p:cBhvr>
                                      <p:to>
                                        <p:strVal val="visible"/>
                                      </p:to>
                                    </p:set>
                                    <p:animEffect transition="in" filter="strips(upRight)">
                                      <p:cBhvr>
                                        <p:cTn id="12" dur="500"/>
                                        <p:tgtEl>
                                          <p:spTgt spid="1761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6131">
                                            <p:txEl>
                                              <p:pRg st="1" end="1"/>
                                            </p:txEl>
                                          </p:spTgt>
                                        </p:tgtEl>
                                        <p:attrNameLst>
                                          <p:attrName>style.visibility</p:attrName>
                                        </p:attrNameLst>
                                      </p:cBhvr>
                                      <p:to>
                                        <p:strVal val="visible"/>
                                      </p:to>
                                    </p:set>
                                    <p:anim to="" calcmode="lin" valueType="num">
                                      <p:cBhvr>
                                        <p:cTn id="17" dur="1" fill="hold"/>
                                        <p:tgtEl>
                                          <p:spTgt spid="17613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146"/>
                                        </p:tgtEl>
                                        <p:attrNameLst>
                                          <p:attrName>style.visibility</p:attrName>
                                        </p:attrNameLst>
                                      </p:cBhvr>
                                      <p:to>
                                        <p:strVal val="visible"/>
                                      </p:to>
                                    </p:set>
                                    <p:animEffect transition="in" filter="circle(in)">
                                      <p:cBhvr>
                                        <p:cTn id="22" dur="500"/>
                                        <p:tgtEl>
                                          <p:spTgt spid="6146"/>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nodeType="clickEffect">
                                  <p:stCondLst>
                                    <p:cond delay="0"/>
                                  </p:stCondLst>
                                  <p:childTnLst>
                                    <p:set>
                                      <p:cBhvr>
                                        <p:cTn id="26" dur="1" fill="hold">
                                          <p:stCondLst>
                                            <p:cond delay="0"/>
                                          </p:stCondLst>
                                        </p:cTn>
                                        <p:tgtEl>
                                          <p:spTgt spid="176131">
                                            <p:txEl>
                                              <p:pRg st="2" end="2"/>
                                            </p:txEl>
                                          </p:spTgt>
                                        </p:tgtEl>
                                        <p:attrNameLst>
                                          <p:attrName>style.visibility</p:attrName>
                                        </p:attrNameLst>
                                      </p:cBhvr>
                                      <p:to>
                                        <p:strVal val="visible"/>
                                      </p:to>
                                    </p:set>
                                    <p:anim calcmode="lin" valueType="num">
                                      <p:cBhvr additive="base">
                                        <p:cTn id="27" dur="500" fill="hold"/>
                                        <p:tgtEl>
                                          <p:spTgt spid="176131">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61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7" presetClass="entr" presetSubtype="4" fill="hold" nodeType="clickEffect">
                                  <p:stCondLst>
                                    <p:cond delay="0"/>
                                  </p:stCondLst>
                                  <p:childTnLst>
                                    <p:set>
                                      <p:cBhvr>
                                        <p:cTn id="32" dur="1" fill="hold">
                                          <p:stCondLst>
                                            <p:cond delay="0"/>
                                          </p:stCondLst>
                                        </p:cTn>
                                        <p:tgtEl>
                                          <p:spTgt spid="176131">
                                            <p:txEl>
                                              <p:pRg st="3" end="3"/>
                                            </p:txEl>
                                          </p:spTgt>
                                        </p:tgtEl>
                                        <p:attrNameLst>
                                          <p:attrName>style.visibility</p:attrName>
                                        </p:attrNameLst>
                                      </p:cBhvr>
                                      <p:to>
                                        <p:strVal val="visible"/>
                                      </p:to>
                                    </p:set>
                                    <p:anim calcmode="lin" valueType="num">
                                      <p:cBhvr additive="base">
                                        <p:cTn id="33" dur="500" fill="hold"/>
                                        <p:tgtEl>
                                          <p:spTgt spid="176131">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761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7" presetClass="entr" presetSubtype="4" fill="hold" nodeType="clickEffect">
                                  <p:stCondLst>
                                    <p:cond delay="0"/>
                                  </p:stCondLst>
                                  <p:childTnLst>
                                    <p:set>
                                      <p:cBhvr>
                                        <p:cTn id="38" dur="1" fill="hold">
                                          <p:stCondLst>
                                            <p:cond delay="0"/>
                                          </p:stCondLst>
                                        </p:cTn>
                                        <p:tgtEl>
                                          <p:spTgt spid="176131">
                                            <p:txEl>
                                              <p:pRg st="4" end="4"/>
                                            </p:txEl>
                                          </p:spTgt>
                                        </p:tgtEl>
                                        <p:attrNameLst>
                                          <p:attrName>style.visibility</p:attrName>
                                        </p:attrNameLst>
                                      </p:cBhvr>
                                      <p:to>
                                        <p:strVal val="visible"/>
                                      </p:to>
                                    </p:set>
                                    <p:anim calcmode="lin" valueType="num">
                                      <p:cBhvr additive="base">
                                        <p:cTn id="39" dur="500" fill="hold"/>
                                        <p:tgtEl>
                                          <p:spTgt spid="176131">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761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7" presetClass="entr" presetSubtype="4" fill="hold" nodeType="clickEffect">
                                  <p:stCondLst>
                                    <p:cond delay="0"/>
                                  </p:stCondLst>
                                  <p:childTnLst>
                                    <p:set>
                                      <p:cBhvr>
                                        <p:cTn id="44" dur="1" fill="hold">
                                          <p:stCondLst>
                                            <p:cond delay="0"/>
                                          </p:stCondLst>
                                        </p:cTn>
                                        <p:tgtEl>
                                          <p:spTgt spid="176131">
                                            <p:txEl>
                                              <p:pRg st="5" end="5"/>
                                            </p:txEl>
                                          </p:spTgt>
                                        </p:tgtEl>
                                        <p:attrNameLst>
                                          <p:attrName>style.visibility</p:attrName>
                                        </p:attrNameLst>
                                      </p:cBhvr>
                                      <p:to>
                                        <p:strVal val="visible"/>
                                      </p:to>
                                    </p:set>
                                    <p:anim calcmode="lin" valueType="num">
                                      <p:cBhvr additive="base">
                                        <p:cTn id="45" dur="500" fill="hold"/>
                                        <p:tgtEl>
                                          <p:spTgt spid="176131">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761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7" presetClass="entr" presetSubtype="4" fill="hold" nodeType="clickEffect">
                                  <p:stCondLst>
                                    <p:cond delay="0"/>
                                  </p:stCondLst>
                                  <p:childTnLst>
                                    <p:set>
                                      <p:cBhvr>
                                        <p:cTn id="50" dur="1" fill="hold">
                                          <p:stCondLst>
                                            <p:cond delay="0"/>
                                          </p:stCondLst>
                                        </p:cTn>
                                        <p:tgtEl>
                                          <p:spTgt spid="176131">
                                            <p:txEl>
                                              <p:pRg st="6" end="6"/>
                                            </p:txEl>
                                          </p:spTgt>
                                        </p:tgtEl>
                                        <p:attrNameLst>
                                          <p:attrName>style.visibility</p:attrName>
                                        </p:attrNameLst>
                                      </p:cBhvr>
                                      <p:to>
                                        <p:strVal val="visible"/>
                                      </p:to>
                                    </p:set>
                                    <p:anim calcmode="lin" valueType="num">
                                      <p:cBhvr additive="base">
                                        <p:cTn id="51" dur="500" fill="hold"/>
                                        <p:tgtEl>
                                          <p:spTgt spid="176131">
                                            <p:txEl>
                                              <p:pRg st="6" end="6"/>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7613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4098"/>
                                        </p:tgtEl>
                                        <p:attrNameLst>
                                          <p:attrName>style.visibility</p:attrName>
                                        </p:attrNameLst>
                                      </p:cBhvr>
                                      <p:to>
                                        <p:strVal val="visible"/>
                                      </p:to>
                                    </p:set>
                                    <p:anim calcmode="lin" valueType="num">
                                      <p:cBhvr>
                                        <p:cTn id="57" dur="500" fill="hold"/>
                                        <p:tgtEl>
                                          <p:spTgt spid="4098"/>
                                        </p:tgtEl>
                                        <p:attrNameLst>
                                          <p:attrName>ppt_w</p:attrName>
                                        </p:attrNameLst>
                                      </p:cBhvr>
                                      <p:tavLst>
                                        <p:tav tm="0">
                                          <p:val>
                                            <p:fltVal val="0"/>
                                          </p:val>
                                        </p:tav>
                                        <p:tav tm="100000">
                                          <p:val>
                                            <p:strVal val="#ppt_w"/>
                                          </p:val>
                                        </p:tav>
                                      </p:tavLst>
                                    </p:anim>
                                    <p:anim calcmode="lin" valueType="num">
                                      <p:cBhvr>
                                        <p:cTn id="58" dur="500" fill="hold"/>
                                        <p:tgtEl>
                                          <p:spTgt spid="4098"/>
                                        </p:tgtEl>
                                        <p:attrNameLst>
                                          <p:attrName>ppt_h</p:attrName>
                                        </p:attrNameLst>
                                      </p:cBhvr>
                                      <p:tavLst>
                                        <p:tav tm="0">
                                          <p:val>
                                            <p:fltVal val="0"/>
                                          </p:val>
                                        </p:tav>
                                        <p:tav tm="100000">
                                          <p:val>
                                            <p:strVal val="#ppt_h"/>
                                          </p:val>
                                        </p:tav>
                                      </p:tavLst>
                                    </p:anim>
                                    <p:animEffect transition="in" filter="fade">
                                      <p:cBhvr>
                                        <p:cTn id="5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62925" y="1066799"/>
            <a:ext cx="981075" cy="1362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4514"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400" dirty="0" smtClean="0">
                <a:solidFill>
                  <a:srgbClr val="0000FF"/>
                </a:solidFill>
                <a:latin typeface="Impact" pitchFamily="34" charset="0"/>
              </a:rPr>
              <a:t>The foundations For Human Conflicts –</a:t>
            </a:r>
            <a:r>
              <a:rPr lang="en-US" sz="4000" dirty="0" smtClean="0">
                <a:solidFill>
                  <a:srgbClr val="0000FF"/>
                </a:solidFill>
                <a:latin typeface="Impact" pitchFamily="34" charset="0"/>
              </a:rPr>
              <a:t> </a:t>
            </a:r>
            <a:r>
              <a:rPr lang="en-US" sz="3200" dirty="0" smtClean="0">
                <a:solidFill>
                  <a:srgbClr val="0000FF"/>
                </a:solidFill>
                <a:latin typeface="Impact" pitchFamily="34" charset="0"/>
              </a:rPr>
              <a:t>Shifting Identity</a:t>
            </a:r>
            <a:r>
              <a:rPr lang="en-US" sz="3200" dirty="0" smtClean="0">
                <a:solidFill>
                  <a:srgbClr val="3939AB"/>
                </a:solidFill>
                <a:latin typeface="Impact" pitchFamily="34" charset="0"/>
              </a:rPr>
              <a:t/>
            </a:r>
            <a:br>
              <a:rPr lang="en-US" sz="3200" dirty="0" smtClean="0">
                <a:solidFill>
                  <a:srgbClr val="3939AB"/>
                </a:solidFill>
                <a:latin typeface="Impact" pitchFamily="34" charset="0"/>
              </a:rPr>
            </a:br>
            <a:endParaRPr lang="en-US" sz="3200" dirty="0" smtClean="0">
              <a:solidFill>
                <a:srgbClr val="3939AB"/>
              </a:solidFill>
              <a:latin typeface="Impact" pitchFamily="34" charset="0"/>
            </a:endParaRPr>
          </a:p>
        </p:txBody>
      </p:sp>
      <p:sp>
        <p:nvSpPr>
          <p:cNvPr id="183299" name="Rectangle 3"/>
          <p:cNvSpPr>
            <a:spLocks noChangeArrowheads="1"/>
          </p:cNvSpPr>
          <p:nvPr/>
        </p:nvSpPr>
        <p:spPr bwMode="auto">
          <a:xfrm>
            <a:off x="533400" y="1066800"/>
            <a:ext cx="8229600" cy="4525963"/>
          </a:xfrm>
          <a:prstGeom prst="rect">
            <a:avLst/>
          </a:prstGeom>
          <a:noFill/>
          <a:ln w="9525">
            <a:noFill/>
            <a:miter lim="800000"/>
            <a:headEnd/>
            <a:tailEnd/>
          </a:ln>
        </p:spPr>
        <p:txBody>
          <a:bodyPr/>
          <a:lstStyle/>
          <a:p>
            <a:pPr marL="342900" indent="-342900">
              <a:lnSpc>
                <a:spcPct val="80000"/>
              </a:lnSpc>
              <a:buFontTx/>
              <a:buBlip>
                <a:blip r:embed="rId4"/>
              </a:buBlip>
            </a:pPr>
            <a:r>
              <a:rPr lang="en-US" altLang="zh-CN" sz="3200" dirty="0">
                <a:ea typeface="SimSun" pitchFamily="2" charset="-122"/>
              </a:rPr>
              <a:t>The Mirror Identity Principle.  Is this a true principle?</a:t>
            </a:r>
          </a:p>
          <a:p>
            <a:pPr marL="342900" indent="-342900">
              <a:lnSpc>
                <a:spcPct val="80000"/>
              </a:lnSpc>
              <a:buFontTx/>
              <a:buBlip>
                <a:blip r:embed="rId4"/>
              </a:buBlip>
            </a:pPr>
            <a:endParaRPr lang="en-US" altLang="zh-CN" sz="3200" dirty="0">
              <a:ea typeface="SimSun" pitchFamily="2" charset="-122"/>
            </a:endParaRPr>
          </a:p>
          <a:p>
            <a:pPr marL="342900" indent="-342900">
              <a:lnSpc>
                <a:spcPct val="80000"/>
              </a:lnSpc>
              <a:buFontTx/>
              <a:buBlip>
                <a:blip r:embed="rId4"/>
              </a:buBlip>
            </a:pPr>
            <a:r>
              <a:rPr lang="en-US" altLang="zh-CN" sz="3200" dirty="0">
                <a:ea typeface="SimSun" pitchFamily="2" charset="-122"/>
              </a:rPr>
              <a:t>The Referential Reality Principle.  Is this a true principle?</a:t>
            </a:r>
          </a:p>
          <a:p>
            <a:pPr marL="342900" indent="-342900">
              <a:lnSpc>
                <a:spcPct val="80000"/>
              </a:lnSpc>
              <a:buFontTx/>
              <a:buBlip>
                <a:blip r:embed="rId4"/>
              </a:buBlip>
            </a:pPr>
            <a:endParaRPr lang="en-US" altLang="zh-CN" sz="3200" dirty="0">
              <a:ea typeface="SimSun" pitchFamily="2" charset="-122"/>
            </a:endParaRPr>
          </a:p>
          <a:p>
            <a:pPr marL="342900" indent="-342900">
              <a:lnSpc>
                <a:spcPct val="80000"/>
              </a:lnSpc>
              <a:buFontTx/>
              <a:buBlip>
                <a:blip r:embed="rId4"/>
              </a:buBlip>
            </a:pPr>
            <a:r>
              <a:rPr lang="en-US" altLang="zh-CN" sz="3200" dirty="0">
                <a:ea typeface="SimSun" pitchFamily="2" charset="-122"/>
              </a:rPr>
              <a:t>Should a PM or a PMP shift his or her own identity or allow other people, events, or circumstances shift his or her identity from a victor to a victim? </a:t>
            </a:r>
          </a:p>
          <a:p>
            <a:pPr marL="742950" lvl="1" indent="-285750">
              <a:lnSpc>
                <a:spcPct val="80000"/>
              </a:lnSpc>
            </a:pPr>
            <a:endParaRPr lang="en-US" altLang="zh-CN" sz="3200" dirty="0">
              <a:ea typeface="SimSun" pitchFamily="2" charset="-122"/>
            </a:endParaRPr>
          </a:p>
          <a:p>
            <a:pPr marL="742950" lvl="1" indent="-285750">
              <a:lnSpc>
                <a:spcPct val="80000"/>
              </a:lnSpc>
              <a:buFontTx/>
              <a:buChar char="–"/>
            </a:pPr>
            <a:endParaRPr lang="en-US" altLang="zh-CN" sz="1600" dirty="0">
              <a:ea typeface="SimSun" pitchFamily="2" charset="-122"/>
            </a:endParaRPr>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496175" y="5021294"/>
            <a:ext cx="1647825" cy="18367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191000" y="2771775"/>
            <a:ext cx="2819400" cy="1038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67755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83299">
                                            <p:txEl>
                                              <p:pRg st="0" end="0"/>
                                            </p:txEl>
                                          </p:spTgt>
                                        </p:tgtEl>
                                        <p:attrNameLst>
                                          <p:attrName>style.visibility</p:attrName>
                                        </p:attrNameLst>
                                      </p:cBhvr>
                                      <p:to>
                                        <p:strVal val="visible"/>
                                      </p:to>
                                    </p:set>
                                    <p:animEffect transition="in" filter="blinds(horizontal)">
                                      <p:cBhvr>
                                        <p:cTn id="13" dur="500"/>
                                        <p:tgtEl>
                                          <p:spTgt spid="18329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83299">
                                            <p:txEl>
                                              <p:pRg st="2" end="2"/>
                                            </p:txEl>
                                          </p:spTgt>
                                        </p:tgtEl>
                                        <p:attrNameLst>
                                          <p:attrName>style.visibility</p:attrName>
                                        </p:attrNameLst>
                                      </p:cBhvr>
                                      <p:to>
                                        <p:strVal val="visible"/>
                                      </p:to>
                                    </p:set>
                                    <p:animEffect transition="in" filter="box(in)">
                                      <p:cBhvr>
                                        <p:cTn id="18" dur="500"/>
                                        <p:tgtEl>
                                          <p:spTgt spid="18329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4098"/>
                                        </p:tgtEl>
                                        <p:attrNameLst>
                                          <p:attrName>style.visibility</p:attrName>
                                        </p:attrNameLst>
                                      </p:cBhvr>
                                      <p:to>
                                        <p:strVal val="visible"/>
                                      </p:to>
                                    </p:set>
                                    <p:animEffect transition="in" filter="barn(inVertical)">
                                      <p:cBhvr>
                                        <p:cTn id="23" dur="500"/>
                                        <p:tgtEl>
                                          <p:spTgt spid="4098"/>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183299">
                                            <p:txEl>
                                              <p:pRg st="4" end="4"/>
                                            </p:txEl>
                                          </p:spTgt>
                                        </p:tgtEl>
                                        <p:attrNameLst>
                                          <p:attrName>style.visibility</p:attrName>
                                        </p:attrNameLst>
                                      </p:cBhvr>
                                      <p:to>
                                        <p:strVal val="visible"/>
                                      </p:to>
                                    </p:set>
                                    <p:animEffect transition="in" filter="box(in)">
                                      <p:cBhvr>
                                        <p:cTn id="28" dur="500"/>
                                        <p:tgtEl>
                                          <p:spTgt spid="183299">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nodeType="clickEffect">
                                  <p:stCondLst>
                                    <p:cond delay="0"/>
                                  </p:stCondLst>
                                  <p:childTnLst>
                                    <p:set>
                                      <p:cBhvr>
                                        <p:cTn id="32" dur="1" fill="hold">
                                          <p:stCondLst>
                                            <p:cond delay="0"/>
                                          </p:stCondLst>
                                        </p:cTn>
                                        <p:tgtEl>
                                          <p:spTgt spid="3074"/>
                                        </p:tgtEl>
                                        <p:attrNameLst>
                                          <p:attrName>style.visibility</p:attrName>
                                        </p:attrNameLst>
                                      </p:cBhvr>
                                      <p:to>
                                        <p:strVal val="visible"/>
                                      </p:to>
                                    </p:set>
                                    <p:animEffect transition="in" filter="fade">
                                      <p:cBhvr>
                                        <p:cTn id="33" dur="500"/>
                                        <p:tgtEl>
                                          <p:spTgt spid="3074"/>
                                        </p:tgtEl>
                                      </p:cBhvr>
                                    </p:animEffect>
                                    <p:anim calcmode="lin" valueType="num">
                                      <p:cBhvr>
                                        <p:cTn id="34" dur="500" fill="hold"/>
                                        <p:tgtEl>
                                          <p:spTgt spid="3074"/>
                                        </p:tgtEl>
                                        <p:attrNameLst>
                                          <p:attrName>ppt_w</p:attrName>
                                        </p:attrNameLst>
                                      </p:cBhvr>
                                      <p:tavLst>
                                        <p:tav tm="0" fmla="#ppt_w*sin(2.5*pi*$)">
                                          <p:val>
                                            <p:fltVal val="0"/>
                                          </p:val>
                                        </p:tav>
                                        <p:tav tm="100000">
                                          <p:val>
                                            <p:fltVal val="1"/>
                                          </p:val>
                                        </p:tav>
                                      </p:tavLst>
                                    </p:anim>
                                    <p:anim calcmode="lin" valueType="num">
                                      <p:cBhvr>
                                        <p:cTn id="35" dur="5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15200" y="4438735"/>
            <a:ext cx="1828800" cy="2419265"/>
          </a:xfrm>
          <a:prstGeom prst="rect">
            <a:avLst/>
          </a:prstGeom>
          <a:ln>
            <a:noFill/>
          </a:ln>
          <a:effectLst>
            <a:glow rad="127000">
              <a:srgbClr val="00B0F0"/>
            </a:glow>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5538" name="Rectangle 2"/>
          <p:cNvSpPr>
            <a:spLocks noGrp="1" noChangeArrowheads="1"/>
          </p:cNvSpPr>
          <p:nvPr>
            <p:ph type="title"/>
          </p:nvPr>
        </p:nvSpPr>
        <p:spPr bwMode="auto">
          <a:xfrm>
            <a:off x="457200" y="762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dirty="0" smtClean="0">
                <a:solidFill>
                  <a:srgbClr val="0000FF"/>
                </a:solidFill>
                <a:latin typeface="Impact" pitchFamily="34" charset="0"/>
              </a:rPr>
              <a:t>The foundations For Human Conflicts –</a:t>
            </a:r>
            <a:r>
              <a:rPr lang="en-US" dirty="0" smtClean="0">
                <a:solidFill>
                  <a:srgbClr val="0000FF"/>
                </a:solidFill>
                <a:latin typeface="Impact" pitchFamily="34" charset="0"/>
              </a:rPr>
              <a:t> </a:t>
            </a:r>
            <a:br>
              <a:rPr lang="en-US" dirty="0" smtClean="0">
                <a:solidFill>
                  <a:srgbClr val="0000FF"/>
                </a:solidFill>
                <a:latin typeface="Impact" pitchFamily="34" charset="0"/>
              </a:rPr>
            </a:br>
            <a:r>
              <a:rPr lang="en-US" sz="3600" dirty="0" smtClean="0">
                <a:solidFill>
                  <a:srgbClr val="0000FF"/>
                </a:solidFill>
                <a:latin typeface="Impact" pitchFamily="34" charset="0"/>
              </a:rPr>
              <a:t>The Human Animal</a:t>
            </a:r>
            <a:br>
              <a:rPr lang="en-US" sz="3600" dirty="0" smtClean="0">
                <a:solidFill>
                  <a:srgbClr val="0000FF"/>
                </a:solidFill>
                <a:latin typeface="Impact" pitchFamily="34" charset="0"/>
              </a:rPr>
            </a:br>
            <a:endParaRPr lang="en-US" sz="3600" dirty="0" smtClean="0">
              <a:solidFill>
                <a:srgbClr val="0000FF"/>
              </a:solidFill>
              <a:latin typeface="Impact" pitchFamily="34" charset="0"/>
            </a:endParaRPr>
          </a:p>
        </p:txBody>
      </p:sp>
      <p:sp>
        <p:nvSpPr>
          <p:cNvPr id="205827" name="Rectangle 3"/>
          <p:cNvSpPr>
            <a:spLocks noGrp="1" noChangeArrowheads="1"/>
          </p:cNvSpPr>
          <p:nvPr>
            <p:ph type="body" idx="1"/>
          </p:nvPr>
        </p:nvSpPr>
        <p:spPr bwMode="auto">
          <a:xfrm>
            <a:off x="457200" y="14478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marL="990600" lvl="1" indent="-533400" eaLnBrk="1" hangingPunct="1">
              <a:lnSpc>
                <a:spcPct val="90000"/>
              </a:lnSpc>
              <a:buFontTx/>
              <a:buBlip>
                <a:blip r:embed="rId4"/>
              </a:buBlip>
            </a:pPr>
            <a:r>
              <a:rPr lang="en-US" sz="3200" dirty="0" smtClean="0">
                <a:ea typeface="SimSun" pitchFamily="2" charset="-122"/>
              </a:rPr>
              <a:t>The Reptilian Brain – Daniel Goldman “Emotional Intelligence”  </a:t>
            </a:r>
          </a:p>
          <a:p>
            <a:pPr marL="1371600" lvl="2" indent="-457200" eaLnBrk="1" hangingPunct="1">
              <a:lnSpc>
                <a:spcPct val="90000"/>
              </a:lnSpc>
              <a:buFontTx/>
              <a:buBlip>
                <a:blip r:embed="rId4"/>
              </a:buBlip>
            </a:pPr>
            <a:r>
              <a:rPr lang="en-US" sz="2800" dirty="0" smtClean="0">
                <a:ea typeface="SimSun" pitchFamily="2" charset="-122"/>
              </a:rPr>
              <a:t>Stimulus =&gt;Response – The Amygdale short-circuits thinking. </a:t>
            </a:r>
          </a:p>
          <a:p>
            <a:pPr marL="1371600" lvl="2" indent="-457200" eaLnBrk="1" hangingPunct="1">
              <a:lnSpc>
                <a:spcPct val="90000"/>
              </a:lnSpc>
              <a:buFontTx/>
              <a:buBlip>
                <a:blip r:embed="rId4"/>
              </a:buBlip>
            </a:pPr>
            <a:r>
              <a:rPr lang="en-US" sz="2800" dirty="0" smtClean="0">
                <a:ea typeface="SimSun" pitchFamily="2" charset="-122"/>
              </a:rPr>
              <a:t>We need to cultivate (video) </a:t>
            </a:r>
            <a:r>
              <a:rPr lang="en-US" sz="2800" dirty="0" smtClean="0">
                <a:ea typeface="SimSun" pitchFamily="2" charset="-122"/>
                <a:hlinkClick r:id="rId5" action="ppaction://hlinkfile"/>
              </a:rPr>
              <a:t>Stimulus</a:t>
            </a:r>
            <a:r>
              <a:rPr lang="en-US" sz="2800" dirty="0" smtClean="0">
                <a:ea typeface="SimSun" pitchFamily="2" charset="-122"/>
              </a:rPr>
              <a:t> =&gt; CHOICE =&gt; </a:t>
            </a:r>
            <a:r>
              <a:rPr lang="en-US" sz="2800" dirty="0" smtClean="0">
                <a:ea typeface="SimSun" pitchFamily="2" charset="-122"/>
                <a:hlinkClick r:id="rId6" action="ppaction://hlinkfile"/>
              </a:rPr>
              <a:t>Response</a:t>
            </a:r>
            <a:endParaRPr lang="en-US" sz="2800" dirty="0" smtClean="0">
              <a:ea typeface="SimSun" pitchFamily="2" charset="-122"/>
            </a:endParaRPr>
          </a:p>
          <a:p>
            <a:pPr marL="990600" lvl="1" indent="-533400" eaLnBrk="1" hangingPunct="1">
              <a:lnSpc>
                <a:spcPct val="90000"/>
              </a:lnSpc>
              <a:buFontTx/>
              <a:buBlip>
                <a:blip r:embed="rId4"/>
              </a:buBlip>
            </a:pPr>
            <a:r>
              <a:rPr lang="en-US" sz="3200" dirty="0" smtClean="0">
                <a:ea typeface="SimSun" pitchFamily="2" charset="-122"/>
              </a:rPr>
              <a:t>The Human Genome – Many animalistic genes are dormant in humans.  For example, one in a million, a tail can show up</a:t>
            </a:r>
          </a:p>
        </p:txBody>
      </p:sp>
    </p:spTree>
    <p:extLst>
      <p:ext uri="{BB962C8B-B14F-4D97-AF65-F5344CB8AC3E}">
        <p14:creationId xmlns:p14="http://schemas.microsoft.com/office/powerpoint/2010/main" xmlns="" val="304511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animEffect transition="in" filter="box(in)">
                                      <p:cBhvr>
                                        <p:cTn id="7" dur="500"/>
                                        <p:tgtEl>
                                          <p:spTgt spid="2058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5827">
                                            <p:txEl>
                                              <p:pRg st="1" end="1"/>
                                            </p:txEl>
                                          </p:spTgt>
                                        </p:tgtEl>
                                        <p:attrNameLst>
                                          <p:attrName>style.visibility</p:attrName>
                                        </p:attrNameLst>
                                      </p:cBhvr>
                                      <p:to>
                                        <p:strVal val="visible"/>
                                      </p:to>
                                    </p:set>
                                    <p:animEffect transition="in" filter="checkerboard(across)">
                                      <p:cBhvr>
                                        <p:cTn id="12" dur="500"/>
                                        <p:tgtEl>
                                          <p:spTgt spid="2058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5827">
                                            <p:txEl>
                                              <p:pRg st="2" end="2"/>
                                            </p:txEl>
                                          </p:spTgt>
                                        </p:tgtEl>
                                        <p:attrNameLst>
                                          <p:attrName>style.visibility</p:attrName>
                                        </p:attrNameLst>
                                      </p:cBhvr>
                                      <p:to>
                                        <p:strVal val="visible"/>
                                      </p:to>
                                    </p:set>
                                    <p:anim calcmode="lin" valueType="num">
                                      <p:cBhvr additive="base">
                                        <p:cTn id="17" dur="500" fill="hold"/>
                                        <p:tgtEl>
                                          <p:spTgt spid="20582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58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05827">
                                            <p:txEl>
                                              <p:pRg st="3" end="3"/>
                                            </p:txEl>
                                          </p:spTgt>
                                        </p:tgtEl>
                                        <p:attrNameLst>
                                          <p:attrName>style.visibility</p:attrName>
                                        </p:attrNameLst>
                                      </p:cBhvr>
                                      <p:to>
                                        <p:strVal val="visible"/>
                                      </p:to>
                                    </p:set>
                                    <p:animEffect transition="in" filter="box(in)">
                                      <p:cBhvr>
                                        <p:cTn id="23" dur="500"/>
                                        <p:tgtEl>
                                          <p:spTgt spid="20582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4098"/>
                                        </p:tgtEl>
                                        <p:attrNameLst>
                                          <p:attrName>style.visibility</p:attrName>
                                        </p:attrNameLst>
                                      </p:cBhvr>
                                      <p:to>
                                        <p:strVal val="visible"/>
                                      </p:to>
                                    </p:set>
                                    <p:anim calcmode="lin" valueType="num">
                                      <p:cBhvr>
                                        <p:cTn id="28" dur="500" fill="hold"/>
                                        <p:tgtEl>
                                          <p:spTgt spid="4098"/>
                                        </p:tgtEl>
                                        <p:attrNameLst>
                                          <p:attrName>ppt_w</p:attrName>
                                        </p:attrNameLst>
                                      </p:cBhvr>
                                      <p:tavLst>
                                        <p:tav tm="0">
                                          <p:val>
                                            <p:fltVal val="0"/>
                                          </p:val>
                                        </p:tav>
                                        <p:tav tm="100000">
                                          <p:val>
                                            <p:strVal val="#ppt_w"/>
                                          </p:val>
                                        </p:tav>
                                      </p:tavLst>
                                    </p:anim>
                                    <p:anim calcmode="lin" valueType="num">
                                      <p:cBhvr>
                                        <p:cTn id="29" dur="500" fill="hold"/>
                                        <p:tgtEl>
                                          <p:spTgt spid="4098"/>
                                        </p:tgtEl>
                                        <p:attrNameLst>
                                          <p:attrName>ppt_h</p:attrName>
                                        </p:attrNameLst>
                                      </p:cBhvr>
                                      <p:tavLst>
                                        <p:tav tm="0">
                                          <p:val>
                                            <p:fltVal val="0"/>
                                          </p:val>
                                        </p:tav>
                                        <p:tav tm="100000">
                                          <p:val>
                                            <p:strVal val="#ppt_h"/>
                                          </p:val>
                                        </p:tav>
                                      </p:tavLst>
                                    </p:anim>
                                    <p:anim calcmode="lin" valueType="num">
                                      <p:cBhvr>
                                        <p:cTn id="30" dur="500" fill="hold"/>
                                        <p:tgtEl>
                                          <p:spTgt spid="4098"/>
                                        </p:tgtEl>
                                        <p:attrNameLst>
                                          <p:attrName>style.rotation</p:attrName>
                                        </p:attrNameLst>
                                      </p:cBhvr>
                                      <p:tavLst>
                                        <p:tav tm="0">
                                          <p:val>
                                            <p:fltVal val="90"/>
                                          </p:val>
                                        </p:tav>
                                        <p:tav tm="100000">
                                          <p:val>
                                            <p:fltVal val="0"/>
                                          </p:val>
                                        </p:tav>
                                      </p:tavLst>
                                    </p:anim>
                                    <p:animEffect transition="in" filter="fade">
                                      <p:cBhvr>
                                        <p:cTn id="31"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86625" y="3124200"/>
            <a:ext cx="1857375" cy="2857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05575" y="7189"/>
            <a:ext cx="2638425" cy="2543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610474" y="5686425"/>
            <a:ext cx="1533525" cy="1171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6562" name="Rectangle 2"/>
          <p:cNvSpPr>
            <a:spLocks noGrp="1" noChangeArrowheads="1"/>
          </p:cNvSpPr>
          <p:nvPr>
            <p:ph type="title"/>
          </p:nvPr>
        </p:nvSpPr>
        <p:spPr bwMode="auto">
          <a:xfrm>
            <a:off x="457200" y="21771"/>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dirty="0" smtClean="0">
                <a:solidFill>
                  <a:srgbClr val="3939AB"/>
                </a:solidFill>
                <a:latin typeface="Impact" pitchFamily="34" charset="0"/>
              </a:rPr>
              <a:t>The foundations For Human Conflicts –</a:t>
            </a:r>
            <a:r>
              <a:rPr lang="en-US" dirty="0" smtClean="0">
                <a:solidFill>
                  <a:srgbClr val="3939AB"/>
                </a:solidFill>
                <a:latin typeface="Impact" pitchFamily="34" charset="0"/>
              </a:rPr>
              <a:t> </a:t>
            </a:r>
            <a:r>
              <a:rPr lang="en-US" sz="3600" dirty="0" smtClean="0">
                <a:solidFill>
                  <a:srgbClr val="3939AB"/>
                </a:solidFill>
                <a:latin typeface="Impact" pitchFamily="34" charset="0"/>
              </a:rPr>
              <a:t>Human </a:t>
            </a:r>
            <a:r>
              <a:rPr lang="en-US" sz="3600" u="sng" dirty="0" smtClean="0">
                <a:solidFill>
                  <a:srgbClr val="3939AB"/>
                </a:solidFill>
                <a:latin typeface="Impact" pitchFamily="34" charset="0"/>
              </a:rPr>
              <a:t>Animal</a:t>
            </a:r>
            <a:r>
              <a:rPr lang="en-US" sz="3600" dirty="0" smtClean="0">
                <a:solidFill>
                  <a:srgbClr val="3939AB"/>
                </a:solidFill>
                <a:latin typeface="Impact" pitchFamily="34" charset="0"/>
              </a:rPr>
              <a:t/>
            </a:r>
            <a:br>
              <a:rPr lang="en-US" sz="3600" dirty="0" smtClean="0">
                <a:solidFill>
                  <a:srgbClr val="3939AB"/>
                </a:solidFill>
                <a:latin typeface="Impact" pitchFamily="34" charset="0"/>
              </a:rPr>
            </a:br>
            <a:endParaRPr lang="en-US" sz="3600" dirty="0" smtClean="0">
              <a:solidFill>
                <a:srgbClr val="3939AB"/>
              </a:solidFill>
              <a:latin typeface="Impact" pitchFamily="34" charset="0"/>
            </a:endParaRPr>
          </a:p>
        </p:txBody>
      </p:sp>
      <p:sp>
        <p:nvSpPr>
          <p:cNvPr id="204803" name="Rectangle 3"/>
          <p:cNvSpPr>
            <a:spLocks noGrp="1" noChangeArrowheads="1"/>
          </p:cNvSpPr>
          <p:nvPr>
            <p:ph type="body" idx="1"/>
          </p:nvPr>
        </p:nvSpPr>
        <p:spPr bwMode="auto">
          <a:xfrm>
            <a:off x="457200" y="1295709"/>
            <a:ext cx="8229600" cy="5105400"/>
          </a:xfrm>
          <a:noFill/>
          <a:ln>
            <a:miter lim="800000"/>
            <a:headEnd/>
            <a:tailEnd/>
          </a:ln>
        </p:spPr>
        <p:txBody>
          <a:bodyPr vert="horz" wrap="square" lIns="91440" tIns="45720" rIns="91440" bIns="45720" numCol="1" anchor="t" anchorCtr="0" compatLnSpc="1">
            <a:prstTxWarp prst="textNoShape">
              <a:avLst/>
            </a:prstTxWarp>
          </a:bodyPr>
          <a:lstStyle/>
          <a:p>
            <a:pPr marL="990600" lvl="1" indent="-533400" eaLnBrk="1" hangingPunct="1">
              <a:lnSpc>
                <a:spcPct val="90000"/>
              </a:lnSpc>
              <a:buFontTx/>
              <a:buBlip>
                <a:blip r:embed="rId6"/>
              </a:buBlip>
            </a:pPr>
            <a:r>
              <a:rPr lang="en-US" dirty="0" smtClean="0">
                <a:ea typeface="SimSun" pitchFamily="2" charset="-122"/>
              </a:rPr>
              <a:t>Human beings are designed to see the world as individuals.  We can’t help but being subjective.  We cannot be objective and we can only compensate for our subjectivity.</a:t>
            </a:r>
          </a:p>
          <a:p>
            <a:pPr marL="1390650" lvl="2" indent="-533400" eaLnBrk="1" hangingPunct="1">
              <a:lnSpc>
                <a:spcPct val="90000"/>
              </a:lnSpc>
              <a:buFontTx/>
              <a:buBlip>
                <a:blip r:embed="rId6"/>
              </a:buBlip>
            </a:pPr>
            <a:r>
              <a:rPr lang="en-US" dirty="0" smtClean="0">
                <a:ea typeface="SimSun" pitchFamily="2" charset="-122"/>
              </a:rPr>
              <a:t>Little turtle on a picnic.</a:t>
            </a:r>
          </a:p>
          <a:p>
            <a:pPr marL="990600" lvl="1" indent="-533400" eaLnBrk="1" hangingPunct="1">
              <a:lnSpc>
                <a:spcPct val="90000"/>
              </a:lnSpc>
              <a:buFontTx/>
              <a:buBlip>
                <a:blip r:embed="rId6"/>
              </a:buBlip>
            </a:pPr>
            <a:r>
              <a:rPr lang="en-US" dirty="0" smtClean="0">
                <a:ea typeface="SimSun" pitchFamily="2" charset="-122"/>
              </a:rPr>
              <a:t>All human conflicts begin internally thru  </a:t>
            </a:r>
            <a:r>
              <a:rPr lang="en-US" dirty="0">
                <a:ea typeface="SimSun" pitchFamily="2" charset="-122"/>
              </a:rPr>
              <a:t>t</a:t>
            </a:r>
            <a:r>
              <a:rPr lang="en-US" dirty="0" smtClean="0">
                <a:ea typeface="SimSun" pitchFamily="2" charset="-122"/>
              </a:rPr>
              <a:t>houghts and beliefs.</a:t>
            </a:r>
          </a:p>
          <a:p>
            <a:pPr marL="990600" lvl="1" indent="-533400" eaLnBrk="1" hangingPunct="1">
              <a:lnSpc>
                <a:spcPct val="90000"/>
              </a:lnSpc>
              <a:buFontTx/>
              <a:buBlip>
                <a:blip r:embed="rId6"/>
              </a:buBlip>
            </a:pPr>
            <a:r>
              <a:rPr lang="en-US" dirty="0" smtClean="0">
                <a:ea typeface="SimSun" pitchFamily="2" charset="-122"/>
              </a:rPr>
              <a:t>All conflicts are rooted in intrapersonal conflict.  </a:t>
            </a:r>
          </a:p>
          <a:p>
            <a:pPr marL="990600" lvl="1" indent="-533400" eaLnBrk="1" hangingPunct="1">
              <a:lnSpc>
                <a:spcPct val="90000"/>
              </a:lnSpc>
              <a:buFontTx/>
              <a:buBlip>
                <a:blip r:embed="rId6"/>
              </a:buBlip>
            </a:pPr>
            <a:r>
              <a:rPr lang="en-US" dirty="0" smtClean="0">
                <a:ea typeface="SimSun" pitchFamily="2" charset="-122"/>
              </a:rPr>
              <a:t>Whatever ideas or actions one refuses to accept could become a conflict.</a:t>
            </a:r>
          </a:p>
        </p:txBody>
      </p:sp>
    </p:spTree>
    <p:extLst>
      <p:ext uri="{BB962C8B-B14F-4D97-AF65-F5344CB8AC3E}">
        <p14:creationId xmlns:p14="http://schemas.microsoft.com/office/powerpoint/2010/main" xmlns="" val="275958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4803">
                                            <p:txEl>
                                              <p:pRg st="0" end="0"/>
                                            </p:txEl>
                                          </p:spTgt>
                                        </p:tgtEl>
                                        <p:attrNameLst>
                                          <p:attrName>style.visibility</p:attrName>
                                        </p:attrNameLst>
                                      </p:cBhvr>
                                      <p:to>
                                        <p:strVal val="visible"/>
                                      </p:to>
                                    </p:set>
                                    <p:anim calcmode="lin" valueType="num">
                                      <p:cBhvr additive="base">
                                        <p:cTn id="7" dur="500" fill="hold"/>
                                        <p:tgtEl>
                                          <p:spTgt spid="204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p:cTn id="13" dur="500" fill="hold"/>
                                        <p:tgtEl>
                                          <p:spTgt spid="5122"/>
                                        </p:tgtEl>
                                        <p:attrNameLst>
                                          <p:attrName>ppt_w</p:attrName>
                                        </p:attrNameLst>
                                      </p:cBhvr>
                                      <p:tavLst>
                                        <p:tav tm="0">
                                          <p:val>
                                            <p:fltVal val="0"/>
                                          </p:val>
                                        </p:tav>
                                        <p:tav tm="100000">
                                          <p:val>
                                            <p:strVal val="#ppt_w"/>
                                          </p:val>
                                        </p:tav>
                                      </p:tavLst>
                                    </p:anim>
                                    <p:anim calcmode="lin" valueType="num">
                                      <p:cBhvr>
                                        <p:cTn id="14" dur="500" fill="hold"/>
                                        <p:tgtEl>
                                          <p:spTgt spid="5122"/>
                                        </p:tgtEl>
                                        <p:attrNameLst>
                                          <p:attrName>ppt_h</p:attrName>
                                        </p:attrNameLst>
                                      </p:cBhvr>
                                      <p:tavLst>
                                        <p:tav tm="0">
                                          <p:val>
                                            <p:fltVal val="0"/>
                                          </p:val>
                                        </p:tav>
                                        <p:tav tm="100000">
                                          <p:val>
                                            <p:strVal val="#ppt_h"/>
                                          </p:val>
                                        </p:tav>
                                      </p:tavLst>
                                    </p:anim>
                                    <p:animEffect transition="in" filter="fade">
                                      <p:cBhvr>
                                        <p:cTn id="15" dur="500"/>
                                        <p:tgtEl>
                                          <p:spTgt spid="5122"/>
                                        </p:tgtEl>
                                      </p:cBhvr>
                                    </p:animEffect>
                                  </p:childTnLst>
                                  <p:subTnLst>
                                    <p:set>
                                      <p:cBhvr override="childStyle">
                                        <p:cTn dur="1" fill="hold" display="0" masterRel="nextClick" afterEffect="1"/>
                                        <p:tgtEl>
                                          <p:spTgt spid="5122"/>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7" presetClass="entr" presetSubtype="4" fill="hold" nodeType="clickEffect">
                                  <p:stCondLst>
                                    <p:cond delay="0"/>
                                  </p:stCondLst>
                                  <p:childTnLst>
                                    <p:set>
                                      <p:cBhvr>
                                        <p:cTn id="19" dur="1" fill="hold">
                                          <p:stCondLst>
                                            <p:cond delay="0"/>
                                          </p:stCondLst>
                                        </p:cTn>
                                        <p:tgtEl>
                                          <p:spTgt spid="204803">
                                            <p:txEl>
                                              <p:pRg st="1" end="1"/>
                                            </p:txEl>
                                          </p:spTgt>
                                        </p:tgtEl>
                                        <p:attrNameLst>
                                          <p:attrName>style.visibility</p:attrName>
                                        </p:attrNameLst>
                                      </p:cBhvr>
                                      <p:to>
                                        <p:strVal val="visible"/>
                                      </p:to>
                                    </p:set>
                                    <p:anim calcmode="lin" valueType="num">
                                      <p:cBhvr additive="base">
                                        <p:cTn id="20" dur="500" fill="hold"/>
                                        <p:tgtEl>
                                          <p:spTgt spid="20480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04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204803">
                                            <p:txEl>
                                              <p:pRg st="2" end="2"/>
                                            </p:txEl>
                                          </p:spTgt>
                                        </p:tgtEl>
                                        <p:attrNameLst>
                                          <p:attrName>style.visibility</p:attrName>
                                        </p:attrNameLst>
                                      </p:cBhvr>
                                      <p:to>
                                        <p:strVal val="visible"/>
                                      </p:to>
                                    </p:set>
                                    <p:animEffect transition="in" filter="box(in)">
                                      <p:cBhvr>
                                        <p:cTn id="26" dur="500"/>
                                        <p:tgtEl>
                                          <p:spTgt spid="20480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6146"/>
                                        </p:tgtEl>
                                        <p:attrNameLst>
                                          <p:attrName>style.visibility</p:attrName>
                                        </p:attrNameLst>
                                      </p:cBhvr>
                                      <p:to>
                                        <p:strVal val="visible"/>
                                      </p:to>
                                    </p:set>
                                    <p:animEffect transition="in" filter="circle(in)">
                                      <p:cBhvr>
                                        <p:cTn id="31" dur="5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204803">
                                            <p:txEl>
                                              <p:pRg st="3" end="3"/>
                                            </p:txEl>
                                          </p:spTgt>
                                        </p:tgtEl>
                                        <p:attrNameLst>
                                          <p:attrName>style.visibility</p:attrName>
                                        </p:attrNameLst>
                                      </p:cBhvr>
                                      <p:to>
                                        <p:strVal val="visible"/>
                                      </p:to>
                                    </p:set>
                                    <p:animEffect transition="in" filter="box(in)">
                                      <p:cBhvr>
                                        <p:cTn id="36" dur="500"/>
                                        <p:tgtEl>
                                          <p:spTgt spid="20480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204803">
                                            <p:txEl>
                                              <p:pRg st="4" end="4"/>
                                            </p:txEl>
                                          </p:spTgt>
                                        </p:tgtEl>
                                        <p:attrNameLst>
                                          <p:attrName>style.visibility</p:attrName>
                                        </p:attrNameLst>
                                      </p:cBhvr>
                                      <p:to>
                                        <p:strVal val="visible"/>
                                      </p:to>
                                    </p:set>
                                    <p:animEffect transition="in" filter="box(in)">
                                      <p:cBhvr>
                                        <p:cTn id="41" dur="500"/>
                                        <p:tgtEl>
                                          <p:spTgt spid="20480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nodeType="clickEffect">
                                  <p:stCondLst>
                                    <p:cond delay="0"/>
                                  </p:stCondLst>
                                  <p:childTnLst>
                                    <p:set>
                                      <p:cBhvr>
                                        <p:cTn id="45" dur="1" fill="hold">
                                          <p:stCondLst>
                                            <p:cond delay="0"/>
                                          </p:stCondLst>
                                        </p:cTn>
                                        <p:tgtEl>
                                          <p:spTgt spid="7170"/>
                                        </p:tgtEl>
                                        <p:attrNameLst>
                                          <p:attrName>style.visibility</p:attrName>
                                        </p:attrNameLst>
                                      </p:cBhvr>
                                      <p:to>
                                        <p:strVal val="visible"/>
                                      </p:to>
                                    </p:set>
                                    <p:animEffect transition="in" filter="circle(in)">
                                      <p:cBhvr>
                                        <p:cTn id="46"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The Prerequisite of Harmony</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06851" name="Rectangle 3"/>
          <p:cNvSpPr>
            <a:spLocks noGrp="1" noChangeArrowheads="1"/>
          </p:cNvSpPr>
          <p:nvPr>
            <p:ph type="body" idx="1"/>
          </p:nvPr>
        </p:nvSpPr>
        <p:spPr bwMode="auto">
          <a:xfrm>
            <a:off x="381000" y="914400"/>
            <a:ext cx="8229600" cy="5334000"/>
          </a:xfrm>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None/>
              <a:defRPr/>
            </a:pPr>
            <a:r>
              <a:rPr lang="en-US" sz="2800" dirty="0" smtClean="0"/>
              <a:t>We can’t just build the third floor:</a:t>
            </a:r>
          </a:p>
          <a:p>
            <a:pPr marL="1035050" lvl="1" indent="-577850" eaLnBrk="1" hangingPunct="1">
              <a:lnSpc>
                <a:spcPct val="90000"/>
              </a:lnSpc>
              <a:buFontTx/>
              <a:buBlip>
                <a:blip r:embed="rId3"/>
              </a:buBlip>
              <a:defRPr/>
            </a:pPr>
            <a:r>
              <a:rPr lang="en-US" sz="2400" dirty="0" smtClean="0"/>
              <a:t>Interpersonal harmony follows intrapersonal harmony.</a:t>
            </a:r>
          </a:p>
          <a:p>
            <a:pPr marL="1035050" lvl="1" indent="-577850" eaLnBrk="1" hangingPunct="1">
              <a:lnSpc>
                <a:spcPct val="90000"/>
              </a:lnSpc>
              <a:buFontTx/>
              <a:buBlip>
                <a:blip r:embed="rId3"/>
              </a:buBlip>
              <a:defRPr/>
            </a:pPr>
            <a:r>
              <a:rPr lang="en-US" sz="2400" dirty="0" smtClean="0"/>
              <a:t>Key Prerequisite Life Skills (i.e., existential          skills) for Harmony:</a:t>
            </a:r>
          </a:p>
          <a:p>
            <a:pPr marL="1435100" lvl="2" indent="-577850" eaLnBrk="1" hangingPunct="1">
              <a:lnSpc>
                <a:spcPct val="90000"/>
              </a:lnSpc>
              <a:buFontTx/>
              <a:buBlip>
                <a:blip r:embed="rId3"/>
              </a:buBlip>
              <a:defRPr/>
            </a:pPr>
            <a:r>
              <a:rPr lang="en-US" sz="2000" dirty="0" smtClean="0"/>
              <a:t>Consciously relax and in-self-control.</a:t>
            </a:r>
          </a:p>
          <a:p>
            <a:pPr marL="1435100" lvl="2" indent="-577850" eaLnBrk="1" hangingPunct="1">
              <a:lnSpc>
                <a:spcPct val="90000"/>
              </a:lnSpc>
              <a:buFontTx/>
              <a:buBlip>
                <a:blip r:embed="rId3"/>
              </a:buBlip>
              <a:defRPr/>
            </a:pPr>
            <a:r>
              <a:rPr lang="en-US" sz="2000" dirty="0" smtClean="0"/>
              <a:t>Emotional balance, emotional stability (e.g., like a vine). </a:t>
            </a:r>
          </a:p>
          <a:p>
            <a:pPr marL="1435100" lvl="2" indent="-577850" eaLnBrk="1" hangingPunct="1">
              <a:lnSpc>
                <a:spcPct val="90000"/>
              </a:lnSpc>
              <a:buFontTx/>
              <a:buBlip>
                <a:blip r:embed="rId3"/>
              </a:buBlip>
              <a:defRPr/>
            </a:pPr>
            <a:r>
              <a:rPr lang="en-US" sz="2000" dirty="0" smtClean="0"/>
              <a:t>Emotional resilience and perseverance (i.e., abilities to recover/comeback under difficult &amp; hostile circumstances).</a:t>
            </a:r>
          </a:p>
          <a:p>
            <a:pPr marL="1035050" lvl="1" indent="-577850" eaLnBrk="1" hangingPunct="1">
              <a:lnSpc>
                <a:spcPct val="90000"/>
              </a:lnSpc>
              <a:buBlip>
                <a:blip r:embed="rId3"/>
              </a:buBlip>
              <a:defRPr/>
            </a:pPr>
            <a:r>
              <a:rPr lang="en-US" sz="2400" dirty="0"/>
              <a:t>Recap</a:t>
            </a:r>
            <a:r>
              <a:rPr lang="en-US" sz="2400" dirty="0" smtClean="0"/>
              <a:t>:  Applying TQM principles to Harmony</a:t>
            </a:r>
          </a:p>
          <a:p>
            <a:pPr marL="1435100" lvl="2" indent="-577850" eaLnBrk="1" hangingPunct="1">
              <a:lnSpc>
                <a:spcPct val="90000"/>
              </a:lnSpc>
              <a:buBlip>
                <a:blip r:embed="rId3"/>
              </a:buBlip>
              <a:defRPr/>
            </a:pPr>
            <a:r>
              <a:rPr lang="en-US" sz="2000" dirty="0" smtClean="0"/>
              <a:t>Output = Input + Processes</a:t>
            </a:r>
          </a:p>
          <a:p>
            <a:pPr marL="1435100" lvl="2" indent="-577850" eaLnBrk="1" hangingPunct="1">
              <a:lnSpc>
                <a:spcPct val="90000"/>
              </a:lnSpc>
              <a:buBlip>
                <a:blip r:embed="rId3"/>
              </a:buBlip>
              <a:defRPr/>
            </a:pPr>
            <a:r>
              <a:rPr lang="en-US" sz="2000" dirty="0" smtClean="0"/>
              <a:t>Output = </a:t>
            </a:r>
          </a:p>
          <a:p>
            <a:pPr marL="1892300" lvl="3" indent="-577850" eaLnBrk="1" hangingPunct="1">
              <a:lnSpc>
                <a:spcPct val="90000"/>
              </a:lnSpc>
              <a:buBlip>
                <a:blip r:embed="rId3"/>
              </a:buBlip>
              <a:defRPr/>
            </a:pPr>
            <a:r>
              <a:rPr lang="en-US" sz="1600" dirty="0" smtClean="0"/>
              <a:t>Input + Emotional Intensity + Mind Realm                                   </a:t>
            </a:r>
          </a:p>
          <a:p>
            <a:pPr marL="857250" lvl="2" indent="0" eaLnBrk="1" hangingPunct="1">
              <a:lnSpc>
                <a:spcPct val="90000"/>
              </a:lnSpc>
              <a:buNone/>
              <a:defRPr/>
            </a:pPr>
            <a:r>
              <a:rPr lang="en-US" sz="1600" dirty="0" smtClean="0"/>
              <a:t>                    + Personal Filter + Predisposition</a:t>
            </a:r>
          </a:p>
          <a:p>
            <a:pPr marL="1892300" lvl="3" indent="-577850" eaLnBrk="1" hangingPunct="1">
              <a:lnSpc>
                <a:spcPct val="90000"/>
              </a:lnSpc>
              <a:buBlip>
                <a:blip r:embed="rId3"/>
              </a:buBlip>
              <a:defRPr/>
            </a:pPr>
            <a:r>
              <a:rPr lang="en-US" sz="1600" dirty="0" smtClean="0"/>
              <a:t>We can affect all of the above</a:t>
            </a:r>
          </a:p>
          <a:p>
            <a:pPr marL="1435100" lvl="2" indent="-577850" eaLnBrk="1" hangingPunct="1">
              <a:lnSpc>
                <a:spcPct val="90000"/>
              </a:lnSpc>
              <a:buBlip>
                <a:blip r:embed="rId3"/>
              </a:buBlip>
              <a:defRPr/>
            </a:pPr>
            <a:r>
              <a:rPr lang="en-US" sz="2000" dirty="0" smtClean="0"/>
              <a:t>Input includes filter, intensity (e.g., balance), Realm             </a:t>
            </a:r>
            <a:endParaRPr lang="en-US" sz="2000" dirty="0"/>
          </a:p>
          <a:p>
            <a:pPr marL="1435100" lvl="2" indent="-577850" eaLnBrk="1" hangingPunct="1">
              <a:lnSpc>
                <a:spcPct val="90000"/>
              </a:lnSpc>
              <a:buFontTx/>
              <a:buBlip>
                <a:blip r:embed="rId3"/>
              </a:buBlip>
              <a:defRPr/>
            </a:pPr>
            <a:endParaRPr lang="en-US" sz="2000" dirty="0" smtClean="0"/>
          </a:p>
          <a:p>
            <a:pPr marL="1784350" lvl="3" indent="-412750" eaLnBrk="1" hangingPunct="1">
              <a:lnSpc>
                <a:spcPct val="90000"/>
              </a:lnSpc>
              <a:buFontTx/>
              <a:buBlip>
                <a:blip r:embed="rId3"/>
              </a:buBlip>
              <a:defRPr/>
            </a:pPr>
            <a:endParaRPr lang="en-US" dirty="0" smtClean="0"/>
          </a:p>
          <a:p>
            <a:pPr marL="1409700" lvl="2" indent="-495300" eaLnBrk="1" hangingPunct="1">
              <a:lnSpc>
                <a:spcPct val="90000"/>
              </a:lnSpc>
              <a:buFontTx/>
              <a:buBlip>
                <a:blip r:embed="rId3"/>
              </a:buBlip>
              <a:defRPr/>
            </a:pPr>
            <a:endParaRPr lang="en-US" sz="1800" dirty="0" smtClean="0"/>
          </a:p>
        </p:txBody>
      </p:sp>
      <p:pic>
        <p:nvPicPr>
          <p:cNvPr id="4"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486985" y="1524000"/>
            <a:ext cx="1640082" cy="129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789333" y="4241559"/>
            <a:ext cx="1430867" cy="2616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66671470"/>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6850"/>
                                        </p:tgtEl>
                                        <p:attrNameLst>
                                          <p:attrName>style.visibility</p:attrName>
                                        </p:attrNameLst>
                                      </p:cBhvr>
                                      <p:to>
                                        <p:strVal val="visible"/>
                                      </p:to>
                                    </p:set>
                                    <p:anim calcmode="lin" valueType="num">
                                      <p:cBhvr additive="base">
                                        <p:cTn id="7" dur="500" fill="hold"/>
                                        <p:tgtEl>
                                          <p:spTgt spid="206850"/>
                                        </p:tgtEl>
                                        <p:attrNameLst>
                                          <p:attrName>ppt_x</p:attrName>
                                        </p:attrNameLst>
                                      </p:cBhvr>
                                      <p:tavLst>
                                        <p:tav tm="0">
                                          <p:val>
                                            <p:strVal val="#ppt_x"/>
                                          </p:val>
                                        </p:tav>
                                        <p:tav tm="100000">
                                          <p:val>
                                            <p:strVal val="#ppt_x"/>
                                          </p:val>
                                        </p:tav>
                                      </p:tavLst>
                                    </p:anim>
                                    <p:anim calcmode="lin" valueType="num">
                                      <p:cBhvr additive="base">
                                        <p:cTn id="8" dur="500" fill="hold"/>
                                        <p:tgtEl>
                                          <p:spTgt spid="206850"/>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206851">
                                            <p:txEl>
                                              <p:pRg st="0" end="0"/>
                                            </p:txEl>
                                          </p:spTgt>
                                        </p:tgtEl>
                                        <p:attrNameLst>
                                          <p:attrName>style.visibility</p:attrName>
                                        </p:attrNameLst>
                                      </p:cBhvr>
                                      <p:to>
                                        <p:strVal val="visible"/>
                                      </p:to>
                                    </p:set>
                                    <p:anim calcmode="lin" valueType="num">
                                      <p:cBhvr additive="base">
                                        <p:cTn id="11" dur="500" fill="hold"/>
                                        <p:tgtEl>
                                          <p:spTgt spid="20685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68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206851">
                                            <p:txEl>
                                              <p:pRg st="1" end="1"/>
                                            </p:txEl>
                                          </p:spTgt>
                                        </p:tgtEl>
                                        <p:attrNameLst>
                                          <p:attrName>style.visibility</p:attrName>
                                        </p:attrNameLst>
                                      </p:cBhvr>
                                      <p:to>
                                        <p:strVal val="visible"/>
                                      </p:to>
                                    </p:set>
                                    <p:anim calcmode="lin" valueType="num">
                                      <p:cBhvr additive="base">
                                        <p:cTn id="17" dur="500" fill="hold"/>
                                        <p:tgtEl>
                                          <p:spTgt spid="20685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68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nodeType="clickEffect">
                                  <p:stCondLst>
                                    <p:cond delay="0"/>
                                  </p:stCondLst>
                                  <p:childTnLst>
                                    <p:set>
                                      <p:cBhvr>
                                        <p:cTn id="22" dur="1" fill="hold">
                                          <p:stCondLst>
                                            <p:cond delay="0"/>
                                          </p:stCondLst>
                                        </p:cTn>
                                        <p:tgtEl>
                                          <p:spTgt spid="206851">
                                            <p:txEl>
                                              <p:pRg st="2" end="2"/>
                                            </p:txEl>
                                          </p:spTgt>
                                        </p:tgtEl>
                                        <p:attrNameLst>
                                          <p:attrName>style.visibility</p:attrName>
                                        </p:attrNameLst>
                                      </p:cBhvr>
                                      <p:to>
                                        <p:strVal val="visible"/>
                                      </p:to>
                                    </p:set>
                                    <p:anim calcmode="lin" valueType="num">
                                      <p:cBhvr additive="base">
                                        <p:cTn id="23" dur="500" fill="hold"/>
                                        <p:tgtEl>
                                          <p:spTgt spid="206851">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68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anim calcmode="lin" valueType="num">
                                      <p:cBhvr>
                                        <p:cTn id="30" dur="500" fill="hold"/>
                                        <p:tgtEl>
                                          <p:spTgt spid="4"/>
                                        </p:tgtEl>
                                        <p:attrNameLst>
                                          <p:attrName>ppt_x</p:attrName>
                                        </p:attrNameLst>
                                      </p:cBhvr>
                                      <p:tavLst>
                                        <p:tav tm="0">
                                          <p:val>
                                            <p:strVal val="#ppt_x"/>
                                          </p:val>
                                        </p:tav>
                                        <p:tav tm="100000">
                                          <p:val>
                                            <p:strVal val="#ppt_x"/>
                                          </p:val>
                                        </p:tav>
                                      </p:tavLst>
                                    </p:anim>
                                    <p:anim calcmode="lin" valueType="num">
                                      <p:cBhvr>
                                        <p:cTn id="31"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4" fill="hold" nodeType="clickEffect">
                                  <p:stCondLst>
                                    <p:cond delay="0"/>
                                  </p:stCondLst>
                                  <p:childTnLst>
                                    <p:set>
                                      <p:cBhvr>
                                        <p:cTn id="35" dur="1" fill="hold">
                                          <p:stCondLst>
                                            <p:cond delay="0"/>
                                          </p:stCondLst>
                                        </p:cTn>
                                        <p:tgtEl>
                                          <p:spTgt spid="206851">
                                            <p:txEl>
                                              <p:pRg st="3" end="3"/>
                                            </p:txEl>
                                          </p:spTgt>
                                        </p:tgtEl>
                                        <p:attrNameLst>
                                          <p:attrName>style.visibility</p:attrName>
                                        </p:attrNameLst>
                                      </p:cBhvr>
                                      <p:to>
                                        <p:strVal val="visible"/>
                                      </p:to>
                                    </p:set>
                                    <p:anim calcmode="lin" valueType="num">
                                      <p:cBhvr additive="base">
                                        <p:cTn id="36" dur="500" fill="hold"/>
                                        <p:tgtEl>
                                          <p:spTgt spid="206851">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068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4" fill="hold" nodeType="clickEffect">
                                  <p:stCondLst>
                                    <p:cond delay="0"/>
                                  </p:stCondLst>
                                  <p:childTnLst>
                                    <p:set>
                                      <p:cBhvr>
                                        <p:cTn id="41" dur="1" fill="hold">
                                          <p:stCondLst>
                                            <p:cond delay="0"/>
                                          </p:stCondLst>
                                        </p:cTn>
                                        <p:tgtEl>
                                          <p:spTgt spid="206851">
                                            <p:txEl>
                                              <p:pRg st="4" end="4"/>
                                            </p:txEl>
                                          </p:spTgt>
                                        </p:tgtEl>
                                        <p:attrNameLst>
                                          <p:attrName>style.visibility</p:attrName>
                                        </p:attrNameLst>
                                      </p:cBhvr>
                                      <p:to>
                                        <p:strVal val="visible"/>
                                      </p:to>
                                    </p:set>
                                    <p:anim calcmode="lin" valueType="num">
                                      <p:cBhvr additive="base">
                                        <p:cTn id="42" dur="500" fill="hold"/>
                                        <p:tgtEl>
                                          <p:spTgt spid="206851">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068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3074"/>
                                        </p:tgtEl>
                                        <p:attrNameLst>
                                          <p:attrName>style.visibility</p:attrName>
                                        </p:attrNameLst>
                                      </p:cBhvr>
                                      <p:to>
                                        <p:strVal val="visible"/>
                                      </p:to>
                                    </p:set>
                                    <p:animEffect transition="in" filter="circle(in)">
                                      <p:cBhvr>
                                        <p:cTn id="48" dur="500"/>
                                        <p:tgtEl>
                                          <p:spTgt spid="3074"/>
                                        </p:tgtEl>
                                      </p:cBhvr>
                                    </p:animEffect>
                                  </p:childTnLst>
                                </p:cTn>
                              </p:par>
                            </p:childTnLst>
                          </p:cTn>
                        </p:par>
                      </p:childTnLst>
                    </p:cTn>
                  </p:par>
                  <p:par>
                    <p:cTn id="49" fill="hold">
                      <p:stCondLst>
                        <p:cond delay="indefinite"/>
                      </p:stCondLst>
                      <p:childTnLst>
                        <p:par>
                          <p:cTn id="50" fill="hold">
                            <p:stCondLst>
                              <p:cond delay="0"/>
                            </p:stCondLst>
                            <p:childTnLst>
                              <p:par>
                                <p:cTn id="51" presetID="7" presetClass="entr" presetSubtype="4" fill="hold" nodeType="clickEffect">
                                  <p:stCondLst>
                                    <p:cond delay="0"/>
                                  </p:stCondLst>
                                  <p:childTnLst>
                                    <p:set>
                                      <p:cBhvr>
                                        <p:cTn id="52" dur="1" fill="hold">
                                          <p:stCondLst>
                                            <p:cond delay="0"/>
                                          </p:stCondLst>
                                        </p:cTn>
                                        <p:tgtEl>
                                          <p:spTgt spid="206851">
                                            <p:txEl>
                                              <p:pRg st="5" end="5"/>
                                            </p:txEl>
                                          </p:spTgt>
                                        </p:tgtEl>
                                        <p:attrNameLst>
                                          <p:attrName>style.visibility</p:attrName>
                                        </p:attrNameLst>
                                      </p:cBhvr>
                                      <p:to>
                                        <p:strVal val="visible"/>
                                      </p:to>
                                    </p:set>
                                    <p:anim calcmode="lin" valueType="num">
                                      <p:cBhvr additive="base">
                                        <p:cTn id="53" dur="500" fill="hold"/>
                                        <p:tgtEl>
                                          <p:spTgt spid="206851">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0685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7" presetClass="entr" presetSubtype="4" fill="hold" nodeType="clickEffect">
                                  <p:stCondLst>
                                    <p:cond delay="0"/>
                                  </p:stCondLst>
                                  <p:childTnLst>
                                    <p:set>
                                      <p:cBhvr>
                                        <p:cTn id="58" dur="1" fill="hold">
                                          <p:stCondLst>
                                            <p:cond delay="0"/>
                                          </p:stCondLst>
                                        </p:cTn>
                                        <p:tgtEl>
                                          <p:spTgt spid="206851">
                                            <p:txEl>
                                              <p:pRg st="6" end="6"/>
                                            </p:txEl>
                                          </p:spTgt>
                                        </p:tgtEl>
                                        <p:attrNameLst>
                                          <p:attrName>style.visibility</p:attrName>
                                        </p:attrNameLst>
                                      </p:cBhvr>
                                      <p:to>
                                        <p:strVal val="visible"/>
                                      </p:to>
                                    </p:set>
                                    <p:anim calcmode="lin" valueType="num">
                                      <p:cBhvr additive="base">
                                        <p:cTn id="59" dur="500" fill="hold"/>
                                        <p:tgtEl>
                                          <p:spTgt spid="206851">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0685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7" presetClass="entr" presetSubtype="4" fill="hold" nodeType="clickEffect">
                                  <p:stCondLst>
                                    <p:cond delay="0"/>
                                  </p:stCondLst>
                                  <p:childTnLst>
                                    <p:set>
                                      <p:cBhvr>
                                        <p:cTn id="64" dur="1" fill="hold">
                                          <p:stCondLst>
                                            <p:cond delay="0"/>
                                          </p:stCondLst>
                                        </p:cTn>
                                        <p:tgtEl>
                                          <p:spTgt spid="206851">
                                            <p:txEl>
                                              <p:pRg st="7" end="7"/>
                                            </p:txEl>
                                          </p:spTgt>
                                        </p:tgtEl>
                                        <p:attrNameLst>
                                          <p:attrName>style.visibility</p:attrName>
                                        </p:attrNameLst>
                                      </p:cBhvr>
                                      <p:to>
                                        <p:strVal val="visible"/>
                                      </p:to>
                                    </p:set>
                                    <p:anim calcmode="lin" valueType="num">
                                      <p:cBhvr additive="base">
                                        <p:cTn id="65" dur="500" fill="hold"/>
                                        <p:tgtEl>
                                          <p:spTgt spid="206851">
                                            <p:txEl>
                                              <p:pRg st="7" end="7"/>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0685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7" presetClass="entr" presetSubtype="4" fill="hold" nodeType="clickEffect">
                                  <p:stCondLst>
                                    <p:cond delay="0"/>
                                  </p:stCondLst>
                                  <p:childTnLst>
                                    <p:set>
                                      <p:cBhvr>
                                        <p:cTn id="70" dur="1" fill="hold">
                                          <p:stCondLst>
                                            <p:cond delay="0"/>
                                          </p:stCondLst>
                                        </p:cTn>
                                        <p:tgtEl>
                                          <p:spTgt spid="206851">
                                            <p:txEl>
                                              <p:pRg st="8" end="8"/>
                                            </p:txEl>
                                          </p:spTgt>
                                        </p:tgtEl>
                                        <p:attrNameLst>
                                          <p:attrName>style.visibility</p:attrName>
                                        </p:attrNameLst>
                                      </p:cBhvr>
                                      <p:to>
                                        <p:strVal val="visible"/>
                                      </p:to>
                                    </p:set>
                                    <p:anim calcmode="lin" valueType="num">
                                      <p:cBhvr additive="base">
                                        <p:cTn id="71" dur="500" fill="hold"/>
                                        <p:tgtEl>
                                          <p:spTgt spid="206851">
                                            <p:txEl>
                                              <p:pRg st="8" end="8"/>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0685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7" presetClass="entr" presetSubtype="4" fill="hold" nodeType="clickEffect">
                                  <p:stCondLst>
                                    <p:cond delay="0"/>
                                  </p:stCondLst>
                                  <p:childTnLst>
                                    <p:set>
                                      <p:cBhvr>
                                        <p:cTn id="76" dur="1" fill="hold">
                                          <p:stCondLst>
                                            <p:cond delay="0"/>
                                          </p:stCondLst>
                                        </p:cTn>
                                        <p:tgtEl>
                                          <p:spTgt spid="206851">
                                            <p:txEl>
                                              <p:pRg st="9" end="9"/>
                                            </p:txEl>
                                          </p:spTgt>
                                        </p:tgtEl>
                                        <p:attrNameLst>
                                          <p:attrName>style.visibility</p:attrName>
                                        </p:attrNameLst>
                                      </p:cBhvr>
                                      <p:to>
                                        <p:strVal val="visible"/>
                                      </p:to>
                                    </p:set>
                                    <p:anim calcmode="lin" valueType="num">
                                      <p:cBhvr additive="base">
                                        <p:cTn id="77" dur="500" fill="hold"/>
                                        <p:tgtEl>
                                          <p:spTgt spid="206851">
                                            <p:txEl>
                                              <p:pRg st="9" end="9"/>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0685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7" presetClass="entr" presetSubtype="4" fill="hold" nodeType="clickEffect">
                                  <p:stCondLst>
                                    <p:cond delay="0"/>
                                  </p:stCondLst>
                                  <p:childTnLst>
                                    <p:set>
                                      <p:cBhvr>
                                        <p:cTn id="82" dur="1" fill="hold">
                                          <p:stCondLst>
                                            <p:cond delay="0"/>
                                          </p:stCondLst>
                                        </p:cTn>
                                        <p:tgtEl>
                                          <p:spTgt spid="206851">
                                            <p:txEl>
                                              <p:pRg st="10" end="10"/>
                                            </p:txEl>
                                          </p:spTgt>
                                        </p:tgtEl>
                                        <p:attrNameLst>
                                          <p:attrName>style.visibility</p:attrName>
                                        </p:attrNameLst>
                                      </p:cBhvr>
                                      <p:to>
                                        <p:strVal val="visible"/>
                                      </p:to>
                                    </p:set>
                                    <p:anim calcmode="lin" valueType="num">
                                      <p:cBhvr additive="base">
                                        <p:cTn id="83" dur="500" fill="hold"/>
                                        <p:tgtEl>
                                          <p:spTgt spid="206851">
                                            <p:txEl>
                                              <p:pRg st="10" end="1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206851">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7" presetClass="entr" presetSubtype="4" fill="hold" nodeType="clickEffect">
                                  <p:stCondLst>
                                    <p:cond delay="0"/>
                                  </p:stCondLst>
                                  <p:childTnLst>
                                    <p:set>
                                      <p:cBhvr>
                                        <p:cTn id="88" dur="1" fill="hold">
                                          <p:stCondLst>
                                            <p:cond delay="0"/>
                                          </p:stCondLst>
                                        </p:cTn>
                                        <p:tgtEl>
                                          <p:spTgt spid="206851">
                                            <p:txEl>
                                              <p:pRg st="11" end="11"/>
                                            </p:txEl>
                                          </p:spTgt>
                                        </p:tgtEl>
                                        <p:attrNameLst>
                                          <p:attrName>style.visibility</p:attrName>
                                        </p:attrNameLst>
                                      </p:cBhvr>
                                      <p:to>
                                        <p:strVal val="visible"/>
                                      </p:to>
                                    </p:set>
                                    <p:anim calcmode="lin" valueType="num">
                                      <p:cBhvr additive="base">
                                        <p:cTn id="89" dur="500" fill="hold"/>
                                        <p:tgtEl>
                                          <p:spTgt spid="206851">
                                            <p:txEl>
                                              <p:pRg st="11" end="1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20685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7" presetClass="entr" presetSubtype="4" fill="hold" nodeType="clickEffect">
                                  <p:stCondLst>
                                    <p:cond delay="0"/>
                                  </p:stCondLst>
                                  <p:childTnLst>
                                    <p:set>
                                      <p:cBhvr>
                                        <p:cTn id="94" dur="1" fill="hold">
                                          <p:stCondLst>
                                            <p:cond delay="0"/>
                                          </p:stCondLst>
                                        </p:cTn>
                                        <p:tgtEl>
                                          <p:spTgt spid="206851">
                                            <p:txEl>
                                              <p:pRg st="12" end="12"/>
                                            </p:txEl>
                                          </p:spTgt>
                                        </p:tgtEl>
                                        <p:attrNameLst>
                                          <p:attrName>style.visibility</p:attrName>
                                        </p:attrNameLst>
                                      </p:cBhvr>
                                      <p:to>
                                        <p:strVal val="visible"/>
                                      </p:to>
                                    </p:set>
                                    <p:anim calcmode="lin" valueType="num">
                                      <p:cBhvr additive="base">
                                        <p:cTn id="95" dur="500" fill="hold"/>
                                        <p:tgtEl>
                                          <p:spTgt spid="206851">
                                            <p:txEl>
                                              <p:pRg st="12" end="12"/>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206851">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67000" y="4925483"/>
            <a:ext cx="2505075" cy="1924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6850"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The Prerequisite of Harmony</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06851" name="Rectangle 3"/>
          <p:cNvSpPr>
            <a:spLocks noGrp="1" noChangeArrowheads="1"/>
          </p:cNvSpPr>
          <p:nvPr>
            <p:ph type="body" idx="1"/>
          </p:nvPr>
        </p:nvSpPr>
        <p:spPr bwMode="auto">
          <a:xfrm>
            <a:off x="381000" y="914400"/>
            <a:ext cx="8229600" cy="5334000"/>
          </a:xfrm>
          <a:ln>
            <a:miter lim="800000"/>
            <a:headEnd/>
            <a:tailEnd/>
          </a:ln>
        </p:spPr>
        <p:txBody>
          <a:bodyPr vert="horz" wrap="square" lIns="91440" tIns="45720" rIns="91440" bIns="45720" numCol="1" anchor="t" anchorCtr="0" compatLnSpc="1">
            <a:prstTxWarp prst="textNoShape">
              <a:avLst/>
            </a:prstTxWarp>
          </a:bodyPr>
          <a:lstStyle/>
          <a:p>
            <a:pPr marL="1035050" lvl="1" indent="-577850" eaLnBrk="1" hangingPunct="1">
              <a:lnSpc>
                <a:spcPct val="90000"/>
              </a:lnSpc>
              <a:buBlip>
                <a:blip r:embed="rId5"/>
              </a:buBlip>
              <a:defRPr/>
            </a:pPr>
            <a:r>
              <a:rPr lang="en-US" dirty="0"/>
              <a:t>Key Prerequisite Skills for Harmony:</a:t>
            </a:r>
          </a:p>
          <a:p>
            <a:pPr marL="1435100" lvl="2" indent="-577850" eaLnBrk="1" hangingPunct="1">
              <a:lnSpc>
                <a:spcPct val="90000"/>
              </a:lnSpc>
              <a:buFontTx/>
              <a:buBlip>
                <a:blip r:embed="rId5"/>
              </a:buBlip>
              <a:defRPr/>
            </a:pPr>
            <a:r>
              <a:rPr lang="en-US" sz="2000" dirty="0" smtClean="0"/>
              <a:t>Define clearly/quickly and defend boundaries assertively (i.e., isolation, repositioning, re-direct).  </a:t>
            </a:r>
          </a:p>
          <a:p>
            <a:pPr marL="1892300" lvl="3" indent="-577850" eaLnBrk="1" hangingPunct="1">
              <a:lnSpc>
                <a:spcPct val="90000"/>
              </a:lnSpc>
              <a:buFontTx/>
              <a:buBlip>
                <a:blip r:embed="rId5"/>
              </a:buBlip>
              <a:defRPr/>
            </a:pPr>
            <a:r>
              <a:rPr lang="en-US" sz="1600" dirty="0" smtClean="0"/>
              <a:t>Peep-hole versus living room brawl</a:t>
            </a:r>
          </a:p>
          <a:p>
            <a:pPr marL="1892300" lvl="3" indent="-577850" eaLnBrk="1" hangingPunct="1">
              <a:lnSpc>
                <a:spcPct val="90000"/>
              </a:lnSpc>
              <a:buFontTx/>
              <a:buBlip>
                <a:blip r:embed="rId5"/>
              </a:buBlip>
              <a:defRPr/>
            </a:pPr>
            <a:r>
              <a:rPr lang="en-US" sz="1600" dirty="0" smtClean="0"/>
              <a:t>Churchill on the timing of neutralizing hostility</a:t>
            </a:r>
          </a:p>
          <a:p>
            <a:pPr marL="1435100" lvl="2" indent="-577850" eaLnBrk="1" hangingPunct="1">
              <a:lnSpc>
                <a:spcPct val="90000"/>
              </a:lnSpc>
              <a:buFontTx/>
              <a:buBlip>
                <a:blip r:embed="rId5"/>
              </a:buBlip>
              <a:defRPr/>
            </a:pPr>
            <a:endParaRPr lang="en-US" sz="2000" dirty="0" smtClean="0"/>
          </a:p>
          <a:p>
            <a:pPr marL="1435100" lvl="2" indent="-577850" eaLnBrk="1" hangingPunct="1">
              <a:lnSpc>
                <a:spcPct val="90000"/>
              </a:lnSpc>
              <a:buFontTx/>
              <a:buBlip>
                <a:blip r:embed="rId5"/>
              </a:buBlip>
              <a:defRPr/>
            </a:pPr>
            <a:endParaRPr lang="en-US" sz="2000" dirty="0"/>
          </a:p>
          <a:p>
            <a:pPr marL="1435100" lvl="2" indent="-577850" eaLnBrk="1" hangingPunct="1">
              <a:lnSpc>
                <a:spcPct val="90000"/>
              </a:lnSpc>
              <a:buFontTx/>
              <a:buBlip>
                <a:blip r:embed="rId5"/>
              </a:buBlip>
              <a:defRPr/>
            </a:pPr>
            <a:r>
              <a:rPr lang="en-US" sz="2000" dirty="0" smtClean="0"/>
              <a:t>Create positive emotional responses in self and </a:t>
            </a:r>
            <a:r>
              <a:rPr lang="en-US" sz="2000" i="1" dirty="0" smtClean="0">
                <a:solidFill>
                  <a:srgbClr val="FF0000"/>
                </a:solidFill>
                <a:effectLst>
                  <a:outerShdw blurRad="38100" dist="38100" dir="2700000" algn="tl">
                    <a:srgbClr val="000000">
                      <a:alpha val="43137"/>
                    </a:srgbClr>
                  </a:outerShdw>
                </a:effectLst>
              </a:rPr>
              <a:t>?others</a:t>
            </a:r>
            <a:r>
              <a:rPr lang="en-US" sz="2000" dirty="0" smtClean="0"/>
              <a:t>.  Unconditional Positive Regard is a </a:t>
            </a:r>
            <a:r>
              <a:rPr lang="en-US" sz="2000" dirty="0" smtClean="0">
                <a:hlinkClick r:id="rId6"/>
              </a:rPr>
              <a:t>principle</a:t>
            </a:r>
            <a:r>
              <a:rPr lang="en-US" sz="2000" dirty="0" smtClean="0"/>
              <a:t> and a </a:t>
            </a:r>
            <a:r>
              <a:rPr lang="en-US" sz="2000" dirty="0" smtClean="0">
                <a:hlinkClick r:id="rId7"/>
              </a:rPr>
              <a:t>choice</a:t>
            </a:r>
            <a:r>
              <a:rPr lang="en-US" sz="2000" dirty="0" smtClean="0"/>
              <a:t>.</a:t>
            </a:r>
          </a:p>
          <a:p>
            <a:pPr marL="1892300" lvl="3" indent="-577850" eaLnBrk="1" hangingPunct="1">
              <a:lnSpc>
                <a:spcPct val="90000"/>
              </a:lnSpc>
              <a:buFontTx/>
              <a:buBlip>
                <a:blip r:embed="rId5"/>
              </a:buBlip>
              <a:defRPr/>
            </a:pPr>
            <a:r>
              <a:rPr lang="en-US" sz="1600" dirty="0" smtClean="0"/>
              <a:t>Hatred poisons the hater, not the hated per Alice </a:t>
            </a:r>
            <a:r>
              <a:rPr lang="en-US" sz="1600" dirty="0" err="1" smtClean="0"/>
              <a:t>Herz’s</a:t>
            </a:r>
            <a:r>
              <a:rPr lang="en-US" sz="1600" dirty="0" smtClean="0"/>
              <a:t> video</a:t>
            </a:r>
          </a:p>
          <a:p>
            <a:pPr marL="1892300" lvl="3" indent="-577850" eaLnBrk="1" hangingPunct="1">
              <a:lnSpc>
                <a:spcPct val="90000"/>
              </a:lnSpc>
              <a:buFontTx/>
              <a:buBlip>
                <a:blip r:embed="rId5"/>
              </a:buBlip>
              <a:defRPr/>
            </a:pPr>
            <a:r>
              <a:rPr lang="en-US" sz="1600" dirty="0" smtClean="0"/>
              <a:t>Treat your body &amp; mind to good feelings only (See 3 min. of </a:t>
            </a:r>
            <a:r>
              <a:rPr lang="en-US" sz="1600" dirty="0" smtClean="0">
                <a:hlinkClick r:id="rId8"/>
              </a:rPr>
              <a:t>video</a:t>
            </a:r>
            <a:r>
              <a:rPr lang="en-US" sz="1600" dirty="0" smtClean="0"/>
              <a:t>)</a:t>
            </a:r>
          </a:p>
          <a:p>
            <a:pPr marL="1435100" lvl="2" indent="-577850" eaLnBrk="1" hangingPunct="1">
              <a:lnSpc>
                <a:spcPct val="90000"/>
              </a:lnSpc>
              <a:buFontTx/>
              <a:buBlip>
                <a:blip r:embed="rId5"/>
              </a:buBlip>
              <a:defRPr/>
            </a:pPr>
            <a:r>
              <a:rPr lang="en-US" sz="2000" dirty="0" smtClean="0"/>
              <a:t>Apply leverage using correct principles.  To approach Win-Win, your actions need to align with the </a:t>
            </a:r>
            <a:r>
              <a:rPr lang="en-US" sz="2000" b="1" u="sng" dirty="0" smtClean="0">
                <a:solidFill>
                  <a:srgbClr val="FF0000"/>
                </a:solidFill>
              </a:rPr>
              <a:t>correct</a:t>
            </a:r>
            <a:r>
              <a:rPr lang="en-US" sz="2000" dirty="0" smtClean="0"/>
              <a:t> principles.</a:t>
            </a:r>
          </a:p>
          <a:p>
            <a:pPr marL="1435100" lvl="2" indent="-577850" eaLnBrk="1" hangingPunct="1">
              <a:lnSpc>
                <a:spcPct val="90000"/>
              </a:lnSpc>
              <a:buFontTx/>
              <a:buBlip>
                <a:blip r:embed="rId5"/>
              </a:buBlip>
              <a:defRPr/>
            </a:pPr>
            <a:r>
              <a:rPr lang="en-US" sz="2000" dirty="0" smtClean="0"/>
              <a:t>Let the past go, be Sincere and Committed to Harmony, Non-striving (e.g., Ripened Fruit). </a:t>
            </a:r>
          </a:p>
          <a:p>
            <a:pPr marL="1435100" lvl="2" indent="-577850" eaLnBrk="1" hangingPunct="1">
              <a:lnSpc>
                <a:spcPct val="90000"/>
              </a:lnSpc>
              <a:buFontTx/>
              <a:buBlip>
                <a:blip r:embed="rId5"/>
              </a:buBlip>
              <a:defRPr/>
            </a:pPr>
            <a:endParaRPr lang="en-US" sz="2000" dirty="0" smtClean="0"/>
          </a:p>
          <a:p>
            <a:pPr marL="1784350" lvl="3" indent="-412750" eaLnBrk="1" hangingPunct="1">
              <a:lnSpc>
                <a:spcPct val="90000"/>
              </a:lnSpc>
              <a:buFontTx/>
              <a:buBlip>
                <a:blip r:embed="rId5"/>
              </a:buBlip>
              <a:defRPr/>
            </a:pPr>
            <a:endParaRPr lang="en-US" dirty="0" smtClean="0"/>
          </a:p>
          <a:p>
            <a:pPr marL="1409700" lvl="2" indent="-495300" eaLnBrk="1" hangingPunct="1">
              <a:lnSpc>
                <a:spcPct val="90000"/>
              </a:lnSpc>
              <a:buFontTx/>
              <a:buBlip>
                <a:blip r:embed="rId5"/>
              </a:buBlip>
              <a:defRPr/>
            </a:pPr>
            <a:endParaRPr lang="en-US" sz="1800" dirty="0" smtClean="0"/>
          </a:p>
        </p:txBody>
      </p:sp>
      <p:pic>
        <p:nvPicPr>
          <p:cNvPr id="8194" name="Picture 2"/>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319962" y="1676400"/>
            <a:ext cx="1824038" cy="1554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7372574" y="5257800"/>
            <a:ext cx="1771426" cy="1219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926" y="4876800"/>
            <a:ext cx="1195436" cy="1981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5600701" y="5453695"/>
            <a:ext cx="1447800" cy="14043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70482619"/>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6850"/>
                                        </p:tgtEl>
                                        <p:attrNameLst>
                                          <p:attrName>style.visibility</p:attrName>
                                        </p:attrNameLst>
                                      </p:cBhvr>
                                      <p:to>
                                        <p:strVal val="visible"/>
                                      </p:to>
                                    </p:set>
                                    <p:anim calcmode="lin" valueType="num">
                                      <p:cBhvr additive="base">
                                        <p:cTn id="7" dur="500" fill="hold"/>
                                        <p:tgtEl>
                                          <p:spTgt spid="206850"/>
                                        </p:tgtEl>
                                        <p:attrNameLst>
                                          <p:attrName>ppt_x</p:attrName>
                                        </p:attrNameLst>
                                      </p:cBhvr>
                                      <p:tavLst>
                                        <p:tav tm="0">
                                          <p:val>
                                            <p:strVal val="#ppt_x"/>
                                          </p:val>
                                        </p:tav>
                                        <p:tav tm="100000">
                                          <p:val>
                                            <p:strVal val="#ppt_x"/>
                                          </p:val>
                                        </p:tav>
                                      </p:tavLst>
                                    </p:anim>
                                    <p:anim calcmode="lin" valueType="num">
                                      <p:cBhvr additive="base">
                                        <p:cTn id="8" dur="500" fill="hold"/>
                                        <p:tgtEl>
                                          <p:spTgt spid="2068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06851">
                                            <p:txEl>
                                              <p:pRg st="0" end="0"/>
                                            </p:txEl>
                                          </p:spTgt>
                                        </p:tgtEl>
                                        <p:attrNameLst>
                                          <p:attrName>style.visibility</p:attrName>
                                        </p:attrNameLst>
                                      </p:cBhvr>
                                      <p:to>
                                        <p:strVal val="visible"/>
                                      </p:to>
                                    </p:set>
                                    <p:anim calcmode="lin" valueType="num">
                                      <p:cBhvr additive="base">
                                        <p:cTn id="13" dur="500" fill="hold"/>
                                        <p:tgtEl>
                                          <p:spTgt spid="20685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68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206851">
                                            <p:txEl>
                                              <p:pRg st="1" end="1"/>
                                            </p:txEl>
                                          </p:spTgt>
                                        </p:tgtEl>
                                        <p:attrNameLst>
                                          <p:attrName>style.visibility</p:attrName>
                                        </p:attrNameLst>
                                      </p:cBhvr>
                                      <p:to>
                                        <p:strVal val="visible"/>
                                      </p:to>
                                    </p:set>
                                    <p:anim calcmode="lin" valueType="num">
                                      <p:cBhvr additive="base">
                                        <p:cTn id="19" dur="500" fill="hold"/>
                                        <p:tgtEl>
                                          <p:spTgt spid="20685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68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206851">
                                            <p:txEl>
                                              <p:pRg st="2" end="2"/>
                                            </p:txEl>
                                          </p:spTgt>
                                        </p:tgtEl>
                                        <p:attrNameLst>
                                          <p:attrName>style.visibility</p:attrName>
                                        </p:attrNameLst>
                                      </p:cBhvr>
                                      <p:to>
                                        <p:strVal val="visible"/>
                                      </p:to>
                                    </p:set>
                                    <p:anim calcmode="lin" valueType="num">
                                      <p:cBhvr additive="base">
                                        <p:cTn id="25" dur="500" fill="hold"/>
                                        <p:tgtEl>
                                          <p:spTgt spid="20685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6851">
                                            <p:txEl>
                                              <p:pRg st="2" end="2"/>
                                            </p:txEl>
                                          </p:spTgt>
                                        </p:tgtEl>
                                        <p:attrNameLst>
                                          <p:attrName>ppt_y</p:attrName>
                                        </p:attrNameLst>
                                      </p:cBhvr>
                                      <p:tavLst>
                                        <p:tav tm="0">
                                          <p:val>
                                            <p:strVal val="1+#ppt_h/2"/>
                                          </p:val>
                                        </p:tav>
                                        <p:tav tm="100000">
                                          <p:val>
                                            <p:strVal val="#ppt_y"/>
                                          </p:val>
                                        </p:tav>
                                      </p:tavLst>
                                    </p:anim>
                                  </p:childTnLst>
                                </p:cTn>
                              </p:par>
                              <p:par>
                                <p:cTn id="27" presetID="14" presetClass="entr" presetSubtype="10" fill="hold" nodeType="withEffect">
                                  <p:stCondLst>
                                    <p:cond delay="0"/>
                                  </p:stCondLst>
                                  <p:childTnLst>
                                    <p:set>
                                      <p:cBhvr>
                                        <p:cTn id="28" dur="1" fill="hold">
                                          <p:stCondLst>
                                            <p:cond delay="0"/>
                                          </p:stCondLst>
                                        </p:cTn>
                                        <p:tgtEl>
                                          <p:spTgt spid="8194"/>
                                        </p:tgtEl>
                                        <p:attrNameLst>
                                          <p:attrName>style.visibility</p:attrName>
                                        </p:attrNameLst>
                                      </p:cBhvr>
                                      <p:to>
                                        <p:strVal val="visible"/>
                                      </p:to>
                                    </p:set>
                                    <p:animEffect transition="in" filter="randombar(horizontal)">
                                      <p:cBhvr>
                                        <p:cTn id="29" dur="500"/>
                                        <p:tgtEl>
                                          <p:spTgt spid="8194"/>
                                        </p:tgtEl>
                                      </p:cBhvr>
                                    </p:animEffect>
                                  </p:childTnLst>
                                </p:cTn>
                              </p:par>
                            </p:childTnLst>
                          </p:cTn>
                        </p:par>
                      </p:childTnLst>
                    </p:cTn>
                  </p:par>
                  <p:par>
                    <p:cTn id="30" fill="hold">
                      <p:stCondLst>
                        <p:cond delay="indefinite"/>
                      </p:stCondLst>
                      <p:childTnLst>
                        <p:par>
                          <p:cTn id="31" fill="hold">
                            <p:stCondLst>
                              <p:cond delay="0"/>
                            </p:stCondLst>
                            <p:childTnLst>
                              <p:par>
                                <p:cTn id="32" presetID="7" presetClass="entr" presetSubtype="4" fill="hold" nodeType="clickEffect">
                                  <p:stCondLst>
                                    <p:cond delay="0"/>
                                  </p:stCondLst>
                                  <p:childTnLst>
                                    <p:set>
                                      <p:cBhvr>
                                        <p:cTn id="33" dur="1" fill="hold">
                                          <p:stCondLst>
                                            <p:cond delay="0"/>
                                          </p:stCondLst>
                                        </p:cTn>
                                        <p:tgtEl>
                                          <p:spTgt spid="206851">
                                            <p:txEl>
                                              <p:pRg st="3" end="3"/>
                                            </p:txEl>
                                          </p:spTgt>
                                        </p:tgtEl>
                                        <p:attrNameLst>
                                          <p:attrName>style.visibility</p:attrName>
                                        </p:attrNameLst>
                                      </p:cBhvr>
                                      <p:to>
                                        <p:strVal val="visible"/>
                                      </p:to>
                                    </p:set>
                                    <p:anim calcmode="lin" valueType="num">
                                      <p:cBhvr additive="base">
                                        <p:cTn id="34" dur="500" fill="hold"/>
                                        <p:tgtEl>
                                          <p:spTgt spid="206851">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068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7" presetClass="entr" presetSubtype="4" fill="hold" nodeType="clickEffect">
                                  <p:stCondLst>
                                    <p:cond delay="0"/>
                                  </p:stCondLst>
                                  <p:childTnLst>
                                    <p:set>
                                      <p:cBhvr>
                                        <p:cTn id="39" dur="1" fill="hold">
                                          <p:stCondLst>
                                            <p:cond delay="0"/>
                                          </p:stCondLst>
                                        </p:cTn>
                                        <p:tgtEl>
                                          <p:spTgt spid="206851">
                                            <p:txEl>
                                              <p:pRg st="6" end="6"/>
                                            </p:txEl>
                                          </p:spTgt>
                                        </p:tgtEl>
                                        <p:attrNameLst>
                                          <p:attrName>style.visibility</p:attrName>
                                        </p:attrNameLst>
                                      </p:cBhvr>
                                      <p:to>
                                        <p:strVal val="visible"/>
                                      </p:to>
                                    </p:set>
                                    <p:anim calcmode="lin" valueType="num">
                                      <p:cBhvr additive="base">
                                        <p:cTn id="40" dur="500" fill="hold"/>
                                        <p:tgtEl>
                                          <p:spTgt spid="206851">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0685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7" presetClass="entr" presetSubtype="4" fill="hold" nodeType="clickEffect">
                                  <p:stCondLst>
                                    <p:cond delay="0"/>
                                  </p:stCondLst>
                                  <p:childTnLst>
                                    <p:set>
                                      <p:cBhvr>
                                        <p:cTn id="45" dur="1" fill="hold">
                                          <p:stCondLst>
                                            <p:cond delay="0"/>
                                          </p:stCondLst>
                                        </p:cTn>
                                        <p:tgtEl>
                                          <p:spTgt spid="206851">
                                            <p:txEl>
                                              <p:pRg st="7" end="7"/>
                                            </p:txEl>
                                          </p:spTgt>
                                        </p:tgtEl>
                                        <p:attrNameLst>
                                          <p:attrName>style.visibility</p:attrName>
                                        </p:attrNameLst>
                                      </p:cBhvr>
                                      <p:to>
                                        <p:strVal val="visible"/>
                                      </p:to>
                                    </p:set>
                                    <p:anim calcmode="lin" valueType="num">
                                      <p:cBhvr additive="base">
                                        <p:cTn id="46" dur="500" fill="hold"/>
                                        <p:tgtEl>
                                          <p:spTgt spid="206851">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06851">
                                            <p:txEl>
                                              <p:pRg st="7" end="7"/>
                                            </p:txEl>
                                          </p:spTgt>
                                        </p:tgtEl>
                                        <p:attrNameLst>
                                          <p:attrName>ppt_y</p:attrName>
                                        </p:attrNameLst>
                                      </p:cBhvr>
                                      <p:tavLst>
                                        <p:tav tm="0">
                                          <p:val>
                                            <p:strVal val="1+#ppt_h/2"/>
                                          </p:val>
                                        </p:tav>
                                        <p:tav tm="100000">
                                          <p:val>
                                            <p:strVal val="#ppt_y"/>
                                          </p:val>
                                        </p:tav>
                                      </p:tavLst>
                                    </p:anim>
                                  </p:childTnLst>
                                </p:cTn>
                              </p:par>
                              <p:par>
                                <p:cTn id="48" presetID="6" presetClass="entr" presetSubtype="16" fill="hold" nodeType="withEffect">
                                  <p:stCondLst>
                                    <p:cond delay="0"/>
                                  </p:stCondLst>
                                  <p:childTnLst>
                                    <p:set>
                                      <p:cBhvr>
                                        <p:cTn id="49" dur="1" fill="hold">
                                          <p:stCondLst>
                                            <p:cond delay="0"/>
                                          </p:stCondLst>
                                        </p:cTn>
                                        <p:tgtEl>
                                          <p:spTgt spid="4098"/>
                                        </p:tgtEl>
                                        <p:attrNameLst>
                                          <p:attrName>style.visibility</p:attrName>
                                        </p:attrNameLst>
                                      </p:cBhvr>
                                      <p:to>
                                        <p:strVal val="visible"/>
                                      </p:to>
                                    </p:set>
                                    <p:animEffect transition="in" filter="circle(in)">
                                      <p:cBhvr>
                                        <p:cTn id="50" dur="500"/>
                                        <p:tgtEl>
                                          <p:spTgt spid="4098"/>
                                        </p:tgtEl>
                                      </p:cBhvr>
                                    </p:animEffect>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7" presetClass="entr" presetSubtype="4" fill="hold" nodeType="clickEffect">
                                  <p:stCondLst>
                                    <p:cond delay="0"/>
                                  </p:stCondLst>
                                  <p:childTnLst>
                                    <p:set>
                                      <p:cBhvr>
                                        <p:cTn id="54" dur="1" fill="hold">
                                          <p:stCondLst>
                                            <p:cond delay="0"/>
                                          </p:stCondLst>
                                        </p:cTn>
                                        <p:tgtEl>
                                          <p:spTgt spid="206851">
                                            <p:txEl>
                                              <p:pRg st="8" end="8"/>
                                            </p:txEl>
                                          </p:spTgt>
                                        </p:tgtEl>
                                        <p:attrNameLst>
                                          <p:attrName>style.visibility</p:attrName>
                                        </p:attrNameLst>
                                      </p:cBhvr>
                                      <p:to>
                                        <p:strVal val="visible"/>
                                      </p:to>
                                    </p:set>
                                    <p:anim calcmode="lin" valueType="num">
                                      <p:cBhvr additive="base">
                                        <p:cTn id="55" dur="500" fill="hold"/>
                                        <p:tgtEl>
                                          <p:spTgt spid="206851">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0685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7" presetClass="entr" presetSubtype="4" fill="hold" nodeType="clickEffect">
                                  <p:stCondLst>
                                    <p:cond delay="0"/>
                                  </p:stCondLst>
                                  <p:childTnLst>
                                    <p:set>
                                      <p:cBhvr>
                                        <p:cTn id="60" dur="1" fill="hold">
                                          <p:stCondLst>
                                            <p:cond delay="0"/>
                                          </p:stCondLst>
                                        </p:cTn>
                                        <p:tgtEl>
                                          <p:spTgt spid="206851">
                                            <p:txEl>
                                              <p:pRg st="9" end="9"/>
                                            </p:txEl>
                                          </p:spTgt>
                                        </p:tgtEl>
                                        <p:attrNameLst>
                                          <p:attrName>style.visibility</p:attrName>
                                        </p:attrNameLst>
                                      </p:cBhvr>
                                      <p:to>
                                        <p:strVal val="visible"/>
                                      </p:to>
                                    </p:set>
                                    <p:anim calcmode="lin" valueType="num">
                                      <p:cBhvr additive="base">
                                        <p:cTn id="61" dur="500" fill="hold"/>
                                        <p:tgtEl>
                                          <p:spTgt spid="206851">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06851">
                                            <p:txEl>
                                              <p:pRg st="9" end="9"/>
                                            </p:txEl>
                                          </p:spTgt>
                                        </p:tgtEl>
                                        <p:attrNameLst>
                                          <p:attrName>ppt_y</p:attrName>
                                        </p:attrNameLst>
                                      </p:cBhvr>
                                      <p:tavLst>
                                        <p:tav tm="0">
                                          <p:val>
                                            <p:strVal val="1+#ppt_h/2"/>
                                          </p:val>
                                        </p:tav>
                                        <p:tav tm="100000">
                                          <p:val>
                                            <p:strVal val="#ppt_y"/>
                                          </p:val>
                                        </p:tav>
                                      </p:tavLst>
                                    </p:anim>
                                  </p:childTnLst>
                                </p:cTn>
                              </p:par>
                              <p:par>
                                <p:cTn id="63" presetID="16" presetClass="entr" presetSubtype="21" fill="hold" nodeType="withEffect">
                                  <p:stCondLst>
                                    <p:cond delay="0"/>
                                  </p:stCondLst>
                                  <p:childTnLst>
                                    <p:set>
                                      <p:cBhvr>
                                        <p:cTn id="64" dur="1" fill="hold">
                                          <p:stCondLst>
                                            <p:cond delay="0"/>
                                          </p:stCondLst>
                                        </p:cTn>
                                        <p:tgtEl>
                                          <p:spTgt spid="8195"/>
                                        </p:tgtEl>
                                        <p:attrNameLst>
                                          <p:attrName>style.visibility</p:attrName>
                                        </p:attrNameLst>
                                      </p:cBhvr>
                                      <p:to>
                                        <p:strVal val="visible"/>
                                      </p:to>
                                    </p:set>
                                    <p:animEffect transition="in" filter="barn(inVertical)">
                                      <p:cBhvr>
                                        <p:cTn id="65" dur="500"/>
                                        <p:tgtEl>
                                          <p:spTgt spid="8195"/>
                                        </p:tgtEl>
                                      </p:cBhvr>
                                    </p:animEffect>
                                  </p:childTnLst>
                                </p:cTn>
                              </p:par>
                            </p:childTnLst>
                          </p:cTn>
                        </p:par>
                      </p:childTnLst>
                    </p:cTn>
                  </p:par>
                  <p:par>
                    <p:cTn id="66" fill="hold">
                      <p:stCondLst>
                        <p:cond delay="indefinite"/>
                      </p:stCondLst>
                      <p:childTnLst>
                        <p:par>
                          <p:cTn id="67" fill="hold">
                            <p:stCondLst>
                              <p:cond delay="0"/>
                            </p:stCondLst>
                            <p:childTnLst>
                              <p:par>
                                <p:cTn id="68" presetID="7" presetClass="entr" presetSubtype="4" fill="hold" nodeType="clickEffect">
                                  <p:stCondLst>
                                    <p:cond delay="0"/>
                                  </p:stCondLst>
                                  <p:childTnLst>
                                    <p:set>
                                      <p:cBhvr>
                                        <p:cTn id="69" dur="1" fill="hold">
                                          <p:stCondLst>
                                            <p:cond delay="0"/>
                                          </p:stCondLst>
                                        </p:cTn>
                                        <p:tgtEl>
                                          <p:spTgt spid="206851">
                                            <p:txEl>
                                              <p:pRg st="10" end="10"/>
                                            </p:txEl>
                                          </p:spTgt>
                                        </p:tgtEl>
                                        <p:attrNameLst>
                                          <p:attrName>style.visibility</p:attrName>
                                        </p:attrNameLst>
                                      </p:cBhvr>
                                      <p:to>
                                        <p:strVal val="visible"/>
                                      </p:to>
                                    </p:set>
                                    <p:anim calcmode="lin" valueType="num">
                                      <p:cBhvr additive="base">
                                        <p:cTn id="70" dur="500" fill="hold"/>
                                        <p:tgtEl>
                                          <p:spTgt spid="206851">
                                            <p:txEl>
                                              <p:pRg st="10" end="1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06851">
                                            <p:txEl>
                                              <p:pRg st="10" end="10"/>
                                            </p:txEl>
                                          </p:spTgt>
                                        </p:tgtEl>
                                        <p:attrNameLst>
                                          <p:attrName>ppt_y</p:attrName>
                                        </p:attrNameLst>
                                      </p:cBhvr>
                                      <p:tavLst>
                                        <p:tav tm="0">
                                          <p:val>
                                            <p:strVal val="1+#ppt_h/2"/>
                                          </p:val>
                                        </p:tav>
                                        <p:tav tm="100000">
                                          <p:val>
                                            <p:strVal val="#ppt_y"/>
                                          </p:val>
                                        </p:tav>
                                      </p:tavLst>
                                    </p:anim>
                                  </p:childTnLst>
                                </p:cTn>
                              </p:par>
                              <p:par>
                                <p:cTn id="72" presetID="22" presetClass="entr" presetSubtype="4" fill="hold" nodeType="withEffect">
                                  <p:stCondLst>
                                    <p:cond delay="0"/>
                                  </p:stCondLst>
                                  <p:childTnLst>
                                    <p:set>
                                      <p:cBhvr>
                                        <p:cTn id="73" dur="1" fill="hold">
                                          <p:stCondLst>
                                            <p:cond delay="0"/>
                                          </p:stCondLst>
                                        </p:cTn>
                                        <p:tgtEl>
                                          <p:spTgt spid="8196"/>
                                        </p:tgtEl>
                                        <p:attrNameLst>
                                          <p:attrName>style.visibility</p:attrName>
                                        </p:attrNameLst>
                                      </p:cBhvr>
                                      <p:to>
                                        <p:strVal val="visible"/>
                                      </p:to>
                                    </p:set>
                                    <p:animEffect transition="in" filter="wipe(down)">
                                      <p:cBhvr>
                                        <p:cTn id="74" dur="500"/>
                                        <p:tgtEl>
                                          <p:spTgt spid="8196"/>
                                        </p:tgtEl>
                                      </p:cBhvr>
                                    </p:animEffect>
                                  </p:childTnLst>
                                </p:cTn>
                              </p:par>
                              <p:par>
                                <p:cTn id="75" presetID="6" presetClass="entr" presetSubtype="16" fill="hold" nodeType="withEffect">
                                  <p:stCondLst>
                                    <p:cond delay="0"/>
                                  </p:stCondLst>
                                  <p:childTnLst>
                                    <p:set>
                                      <p:cBhvr>
                                        <p:cTn id="76" dur="1" fill="hold">
                                          <p:stCondLst>
                                            <p:cond delay="0"/>
                                          </p:stCondLst>
                                        </p:cTn>
                                        <p:tgtEl>
                                          <p:spTgt spid="8197"/>
                                        </p:tgtEl>
                                        <p:attrNameLst>
                                          <p:attrName>style.visibility</p:attrName>
                                        </p:attrNameLst>
                                      </p:cBhvr>
                                      <p:to>
                                        <p:strVal val="visible"/>
                                      </p:to>
                                    </p:set>
                                    <p:animEffect transition="in" filter="circle(in)">
                                      <p:cBhvr>
                                        <p:cTn id="77"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solidFill>
                  <a:srgbClr val="3939AB"/>
                </a:solidFill>
                <a:latin typeface="Impact" pitchFamily="34" charset="0"/>
              </a:rPr>
              <a:t>Practice Identifying the Principles</a:t>
            </a:r>
          </a:p>
        </p:txBody>
      </p:sp>
      <p:sp>
        <p:nvSpPr>
          <p:cNvPr id="198659" name="Rectangle 3"/>
          <p:cNvSpPr>
            <a:spLocks noGrp="1" noChangeArrowheads="1"/>
          </p:cNvSpPr>
          <p:nvPr>
            <p:ph type="body" idx="1"/>
          </p:nvPr>
        </p:nvSpPr>
        <p:spPr bwMode="auto">
          <a:xfrm>
            <a:off x="457200" y="1066800"/>
            <a:ext cx="8229600" cy="5181600"/>
          </a:xfrm>
          <a:noFill/>
          <a:ln>
            <a:miter lim="800000"/>
            <a:headEnd/>
            <a:tailEnd/>
          </a:ln>
        </p:spPr>
        <p:txBody>
          <a:bodyPr vert="horz" wrap="square" lIns="91440" tIns="45720" rIns="91440" bIns="45720" numCol="1" anchor="t" anchorCtr="0" compatLnSpc="1">
            <a:prstTxWarp prst="textNoShape">
              <a:avLst/>
            </a:prstTxWarp>
          </a:bodyPr>
          <a:lstStyle/>
          <a:p>
            <a:pPr marL="609600" indent="-609600" eaLnBrk="1" hangingPunct="1">
              <a:lnSpc>
                <a:spcPct val="80000"/>
              </a:lnSpc>
              <a:buFontTx/>
              <a:buNone/>
            </a:pPr>
            <a:r>
              <a:rPr lang="en-US" sz="2800" dirty="0" smtClean="0"/>
              <a:t>Someone, anyone:</a:t>
            </a:r>
          </a:p>
          <a:p>
            <a:pPr marL="990600" lvl="1" indent="-533400" eaLnBrk="1" hangingPunct="1">
              <a:lnSpc>
                <a:spcPct val="80000"/>
              </a:lnSpc>
              <a:buFontTx/>
              <a:buBlip>
                <a:blip r:embed="rId3"/>
              </a:buBlip>
            </a:pPr>
            <a:r>
              <a:rPr lang="en-US" sz="2400" dirty="0" smtClean="0">
                <a:ea typeface="SimSun" pitchFamily="2" charset="-122"/>
              </a:rPr>
              <a:t>What is the creative principle of flight? </a:t>
            </a:r>
          </a:p>
          <a:p>
            <a:pPr marL="990600" lvl="1" indent="-533400" eaLnBrk="1" hangingPunct="1">
              <a:lnSpc>
                <a:spcPct val="80000"/>
              </a:lnSpc>
              <a:buFontTx/>
              <a:buBlip>
                <a:blip r:embed="rId3"/>
              </a:buBlip>
            </a:pPr>
            <a:r>
              <a:rPr lang="en-US" sz="2400" dirty="0" smtClean="0">
                <a:ea typeface="SimSun" pitchFamily="2" charset="-122"/>
              </a:rPr>
              <a:t>Does this creative principle of flight             transcend size, shape, space, and                     time?</a:t>
            </a:r>
          </a:p>
          <a:p>
            <a:pPr marL="609600" indent="-609600" eaLnBrk="1" hangingPunct="1">
              <a:lnSpc>
                <a:spcPct val="80000"/>
              </a:lnSpc>
              <a:buFontTx/>
              <a:buNone/>
            </a:pPr>
            <a:endParaRPr lang="en-US" sz="2800" dirty="0" smtClean="0"/>
          </a:p>
          <a:p>
            <a:pPr marL="609600" indent="-609600" eaLnBrk="1" hangingPunct="1">
              <a:lnSpc>
                <a:spcPct val="80000"/>
              </a:lnSpc>
              <a:buFontTx/>
              <a:buNone/>
            </a:pPr>
            <a:r>
              <a:rPr lang="en-US" sz="2800" dirty="0" smtClean="0"/>
              <a:t>Another one:</a:t>
            </a:r>
          </a:p>
          <a:p>
            <a:pPr marL="609600" indent="-609600" eaLnBrk="1" hangingPunct="1">
              <a:lnSpc>
                <a:spcPct val="80000"/>
              </a:lnSpc>
              <a:buFontTx/>
              <a:buNone/>
            </a:pPr>
            <a:endParaRPr lang="en-US" sz="2400" dirty="0" smtClean="0">
              <a:ea typeface="SimSun" pitchFamily="2" charset="-122"/>
            </a:endParaRPr>
          </a:p>
          <a:p>
            <a:pPr marL="990600" lvl="1" indent="-533400" eaLnBrk="1" hangingPunct="1">
              <a:lnSpc>
                <a:spcPct val="80000"/>
              </a:lnSpc>
              <a:buFontTx/>
              <a:buAutoNum type="arabicPeriod"/>
            </a:pPr>
            <a:r>
              <a:rPr lang="en-US" sz="2400" dirty="0" smtClean="0"/>
              <a:t>What is the creative principle of the Agile Methodology?</a:t>
            </a:r>
            <a:endParaRPr lang="en-US" sz="2400" dirty="0" smtClean="0">
              <a:ea typeface="SimSun" pitchFamily="2" charset="-122"/>
            </a:endParaRPr>
          </a:p>
          <a:p>
            <a:pPr marL="990600" lvl="1" indent="-533400" eaLnBrk="1" hangingPunct="1">
              <a:lnSpc>
                <a:spcPct val="80000"/>
              </a:lnSpc>
              <a:buFontTx/>
              <a:buAutoNum type="arabicPeriod"/>
            </a:pPr>
            <a:r>
              <a:rPr lang="en-US" sz="2400" dirty="0" smtClean="0"/>
              <a:t>Does this principle transcend company/project size, industry, and cultures?</a:t>
            </a:r>
          </a:p>
          <a:p>
            <a:pPr marL="457200" lvl="1" indent="0" eaLnBrk="1" hangingPunct="1">
              <a:lnSpc>
                <a:spcPct val="80000"/>
              </a:lnSpc>
              <a:buNone/>
            </a:pPr>
            <a:endParaRPr lang="en-US" sz="2400" dirty="0" smtClean="0">
              <a:ea typeface="SimSun" pitchFamily="2" charset="-122"/>
            </a:endParaRPr>
          </a:p>
          <a:p>
            <a:pPr marL="990600" lvl="1" indent="-533400" eaLnBrk="1" hangingPunct="1">
              <a:lnSpc>
                <a:spcPct val="80000"/>
              </a:lnSpc>
              <a:buFontTx/>
              <a:buAutoNum type="arabicPeriod"/>
            </a:pPr>
            <a:endParaRPr lang="en-US" sz="2400" dirty="0" smtClean="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24650" y="1447800"/>
            <a:ext cx="2419350" cy="1781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43750" y="5029200"/>
            <a:ext cx="2000250" cy="1323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animEffect transition="in" filter="diamond(in)">
                                      <p:cBhvr>
                                        <p:cTn id="7" dur="500"/>
                                        <p:tgtEl>
                                          <p:spTgt spid="198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 fill="hold"/>
                                        <p:tgtEl>
                                          <p:spTgt spid="2050"/>
                                        </p:tgtEl>
                                        <p:attrNameLst>
                                          <p:attrName>ppt_x</p:attrName>
                                        </p:attrNameLst>
                                      </p:cBhvr>
                                      <p:tavLst>
                                        <p:tav tm="0">
                                          <p:val>
                                            <p:strVal val="0-#ppt_w/2"/>
                                          </p:val>
                                        </p:tav>
                                        <p:tav tm="100000">
                                          <p:val>
                                            <p:strVal val="#ppt_x"/>
                                          </p:val>
                                        </p:tav>
                                      </p:tavLst>
                                    </p:anim>
                                    <p:anim calcmode="lin" valueType="num">
                                      <p:cBhvr additive="base">
                                        <p:cTn id="13"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198659">
                                            <p:txEl>
                                              <p:pRg st="1" end="1"/>
                                            </p:txEl>
                                          </p:spTgt>
                                        </p:tgtEl>
                                        <p:attrNameLst>
                                          <p:attrName>style.visibility</p:attrName>
                                        </p:attrNameLst>
                                      </p:cBhvr>
                                      <p:to>
                                        <p:strVal val="visible"/>
                                      </p:to>
                                    </p:set>
                                    <p:animEffect transition="in" filter="diamond(in)">
                                      <p:cBhvr>
                                        <p:cTn id="18" dur="500"/>
                                        <p:tgtEl>
                                          <p:spTgt spid="19865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198659">
                                            <p:txEl>
                                              <p:pRg st="2" end="2"/>
                                            </p:txEl>
                                          </p:spTgt>
                                        </p:tgtEl>
                                        <p:attrNameLst>
                                          <p:attrName>style.visibility</p:attrName>
                                        </p:attrNameLst>
                                      </p:cBhvr>
                                      <p:to>
                                        <p:strVal val="visible"/>
                                      </p:to>
                                    </p:set>
                                    <p:animEffect transition="in" filter="diamond(in)">
                                      <p:cBhvr>
                                        <p:cTn id="23" dur="500"/>
                                        <p:tgtEl>
                                          <p:spTgt spid="19865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198659">
                                            <p:txEl>
                                              <p:pRg st="4" end="4"/>
                                            </p:txEl>
                                          </p:spTgt>
                                        </p:tgtEl>
                                        <p:attrNameLst>
                                          <p:attrName>style.visibility</p:attrName>
                                        </p:attrNameLst>
                                      </p:cBhvr>
                                      <p:to>
                                        <p:strVal val="visible"/>
                                      </p:to>
                                    </p:set>
                                    <p:animEffect transition="in" filter="diamond(in)">
                                      <p:cBhvr>
                                        <p:cTn id="28" dur="500"/>
                                        <p:tgtEl>
                                          <p:spTgt spid="198659">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198659">
                                            <p:txEl>
                                              <p:pRg st="6" end="6"/>
                                            </p:txEl>
                                          </p:spTgt>
                                        </p:tgtEl>
                                        <p:attrNameLst>
                                          <p:attrName>style.visibility</p:attrName>
                                        </p:attrNameLst>
                                      </p:cBhvr>
                                      <p:to>
                                        <p:strVal val="visible"/>
                                      </p:to>
                                    </p:set>
                                    <p:animEffect transition="in" filter="diamond(in)">
                                      <p:cBhvr>
                                        <p:cTn id="33" dur="500"/>
                                        <p:tgtEl>
                                          <p:spTgt spid="198659">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05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198659">
                                            <p:txEl>
                                              <p:pRg st="7" end="7"/>
                                            </p:txEl>
                                          </p:spTgt>
                                        </p:tgtEl>
                                        <p:attrNameLst>
                                          <p:attrName>style.visibility</p:attrName>
                                        </p:attrNameLst>
                                      </p:cBhvr>
                                      <p:to>
                                        <p:strVal val="visible"/>
                                      </p:to>
                                    </p:set>
                                    <p:animEffect transition="in" filter="diamond(in)">
                                      <p:cBhvr>
                                        <p:cTn id="42" dur="500"/>
                                        <p:tgtEl>
                                          <p:spTgt spid="1986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bwMode="auto">
          <a:xfrm>
            <a:off x="381000" y="228600"/>
            <a:ext cx="8229600" cy="762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How to De-escalate Conflicts.</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06851" name="Rectangle 3"/>
          <p:cNvSpPr>
            <a:spLocks noGrp="1" noChangeArrowheads="1"/>
          </p:cNvSpPr>
          <p:nvPr>
            <p:ph type="body" idx="1"/>
          </p:nvPr>
        </p:nvSpPr>
        <p:spPr bwMode="auto">
          <a:xfrm>
            <a:off x="457200" y="1143000"/>
            <a:ext cx="8229600" cy="5105400"/>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None/>
            </a:pPr>
            <a:r>
              <a:rPr lang="en-US" sz="2800" dirty="0" smtClean="0"/>
              <a:t>Understanding the Anatomy of Conflicts</a:t>
            </a:r>
          </a:p>
          <a:p>
            <a:pPr marL="1035050" lvl="1" indent="-577850" eaLnBrk="1" hangingPunct="1">
              <a:lnSpc>
                <a:spcPct val="90000"/>
              </a:lnSpc>
              <a:buFontTx/>
              <a:buBlip>
                <a:blip r:embed="rId3"/>
              </a:buBlip>
            </a:pPr>
            <a:r>
              <a:rPr lang="en-US" sz="2400" dirty="0" smtClean="0"/>
              <a:t>How do we deal with Differences? Six Levels: Persecute, Reject, Tolerate, Accept, Honor, Celebrate.  Fear, expectation, &amp; the need to control.</a:t>
            </a:r>
          </a:p>
          <a:p>
            <a:pPr marL="1035050" lvl="1" indent="-577850" eaLnBrk="1" hangingPunct="1">
              <a:lnSpc>
                <a:spcPct val="90000"/>
              </a:lnSpc>
              <a:buFontTx/>
              <a:buBlip>
                <a:blip r:embed="rId3"/>
              </a:buBlip>
            </a:pPr>
            <a:r>
              <a:rPr lang="en-US" sz="2400" dirty="0" smtClean="0"/>
              <a:t>Personal filter creates conflict – Always takes only one person to create a conflict in one’s mind.</a:t>
            </a:r>
          </a:p>
          <a:p>
            <a:pPr marL="1035050" lvl="1" indent="-577850" eaLnBrk="1" hangingPunct="1">
              <a:lnSpc>
                <a:spcPct val="90000"/>
              </a:lnSpc>
              <a:buFontTx/>
              <a:buBlip>
                <a:blip r:embed="rId3"/>
              </a:buBlip>
            </a:pPr>
            <a:r>
              <a:rPr lang="en-US" sz="2400" dirty="0" smtClean="0"/>
              <a:t>Tit-for-Tat, revenge, retaliate, invalidate, control, and punish.  E</a:t>
            </a:r>
            <a:r>
              <a:rPr lang="en-US" sz="2000" dirty="0" smtClean="0"/>
              <a:t>s</a:t>
            </a:r>
            <a:r>
              <a:rPr lang="en-US" sz="1800" dirty="0" smtClean="0"/>
              <a:t>c</a:t>
            </a:r>
            <a:r>
              <a:rPr lang="en-US" sz="1600" dirty="0" smtClean="0"/>
              <a:t>a</a:t>
            </a:r>
            <a:r>
              <a:rPr lang="en-US" sz="1400" dirty="0" smtClean="0"/>
              <a:t>la</a:t>
            </a:r>
            <a:r>
              <a:rPr lang="en-US" sz="1200" dirty="0" smtClean="0"/>
              <a:t>t</a:t>
            </a:r>
            <a:r>
              <a:rPr lang="en-US" sz="1100" dirty="0" smtClean="0"/>
              <a:t>i</a:t>
            </a:r>
            <a:r>
              <a:rPr lang="en-US" sz="1050" dirty="0" smtClean="0"/>
              <a:t>o</a:t>
            </a:r>
            <a:r>
              <a:rPr lang="en-US" sz="1000" dirty="0" smtClean="0"/>
              <a:t>n</a:t>
            </a:r>
            <a:r>
              <a:rPr lang="en-US" sz="2400" dirty="0" smtClean="0"/>
              <a:t>..</a:t>
            </a:r>
          </a:p>
          <a:p>
            <a:pPr marL="57150" indent="0" eaLnBrk="1" hangingPunct="1">
              <a:lnSpc>
                <a:spcPct val="90000"/>
              </a:lnSpc>
              <a:buNone/>
            </a:pPr>
            <a:r>
              <a:rPr lang="en-US" sz="2800" dirty="0" smtClean="0"/>
              <a:t>Reconciliatory Principles</a:t>
            </a:r>
            <a:endParaRPr lang="en-US" sz="2800" dirty="0"/>
          </a:p>
          <a:p>
            <a:pPr marL="1035050" lvl="1" indent="-577850" eaLnBrk="1" hangingPunct="1">
              <a:lnSpc>
                <a:spcPct val="90000"/>
              </a:lnSpc>
              <a:buFontTx/>
              <a:buBlip>
                <a:blip r:embed="rId3"/>
              </a:buBlip>
            </a:pPr>
            <a:r>
              <a:rPr lang="en-US" sz="2400" dirty="0" smtClean="0"/>
              <a:t>Precise Reflection Principle – can lead to acceptance (e.g., the Logistics Manager).</a:t>
            </a:r>
          </a:p>
          <a:p>
            <a:pPr marL="1035050" lvl="1" indent="-577850" eaLnBrk="1" hangingPunct="1">
              <a:lnSpc>
                <a:spcPct val="90000"/>
              </a:lnSpc>
              <a:buFontTx/>
              <a:buBlip>
                <a:blip r:embed="rId3"/>
              </a:buBlip>
            </a:pPr>
            <a:r>
              <a:rPr lang="en-US" sz="2400" dirty="0" smtClean="0"/>
              <a:t>The limit of my personal understandi</a:t>
            </a:r>
            <a:r>
              <a:rPr lang="en-US" sz="2400" dirty="0"/>
              <a:t>ng</a:t>
            </a:r>
            <a:r>
              <a:rPr lang="en-US" sz="2400" dirty="0" smtClean="0"/>
              <a:t> is described by the principle of the unknown or unknowable.</a:t>
            </a:r>
          </a:p>
          <a:p>
            <a:pPr marL="1784350" lvl="3" indent="-412750" eaLnBrk="1" hangingPunct="1">
              <a:lnSpc>
                <a:spcPct val="90000"/>
              </a:lnSpc>
              <a:buFontTx/>
              <a:buBlip>
                <a:blip r:embed="rId3"/>
              </a:buBlip>
            </a:pPr>
            <a:endParaRPr lang="en-US" dirty="0" smtClean="0"/>
          </a:p>
          <a:p>
            <a:pPr marL="1409700" lvl="2" indent="-495300" eaLnBrk="1" hangingPunct="1">
              <a:lnSpc>
                <a:spcPct val="90000"/>
              </a:lnSpc>
              <a:buFontTx/>
              <a:buBlip>
                <a:blip r:embed="rId3"/>
              </a:buBlip>
            </a:pPr>
            <a:endParaRPr lang="en-US" sz="1800" dirty="0" smtClean="0"/>
          </a:p>
        </p:txBody>
      </p:sp>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324600" y="2667000"/>
            <a:ext cx="2819401" cy="18428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3376733"/>
            <a:ext cx="2990850" cy="160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924800" y="3965198"/>
            <a:ext cx="1219201" cy="1461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64143438"/>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6850"/>
                                        </p:tgtEl>
                                        <p:attrNameLst>
                                          <p:attrName>style.visibility</p:attrName>
                                        </p:attrNameLst>
                                      </p:cBhvr>
                                      <p:to>
                                        <p:strVal val="visible"/>
                                      </p:to>
                                    </p:set>
                                    <p:anim calcmode="lin" valueType="num">
                                      <p:cBhvr additive="base">
                                        <p:cTn id="7" dur="500" fill="hold"/>
                                        <p:tgtEl>
                                          <p:spTgt spid="206850"/>
                                        </p:tgtEl>
                                        <p:attrNameLst>
                                          <p:attrName>ppt_x</p:attrName>
                                        </p:attrNameLst>
                                      </p:cBhvr>
                                      <p:tavLst>
                                        <p:tav tm="0">
                                          <p:val>
                                            <p:strVal val="#ppt_x"/>
                                          </p:val>
                                        </p:tav>
                                        <p:tav tm="100000">
                                          <p:val>
                                            <p:strVal val="#ppt_x"/>
                                          </p:val>
                                        </p:tav>
                                      </p:tavLst>
                                    </p:anim>
                                    <p:anim calcmode="lin" valueType="num">
                                      <p:cBhvr additive="base">
                                        <p:cTn id="8" dur="500" fill="hold"/>
                                        <p:tgtEl>
                                          <p:spTgt spid="206850"/>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206851">
                                            <p:txEl>
                                              <p:pRg st="0" end="0"/>
                                            </p:txEl>
                                          </p:spTgt>
                                        </p:tgtEl>
                                        <p:attrNameLst>
                                          <p:attrName>style.visibility</p:attrName>
                                        </p:attrNameLst>
                                      </p:cBhvr>
                                      <p:to>
                                        <p:strVal val="visible"/>
                                      </p:to>
                                    </p:set>
                                    <p:anim calcmode="lin" valueType="num">
                                      <p:cBhvr additive="base">
                                        <p:cTn id="11" dur="500" fill="hold"/>
                                        <p:tgtEl>
                                          <p:spTgt spid="20685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68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206851">
                                            <p:txEl>
                                              <p:pRg st="1" end="1"/>
                                            </p:txEl>
                                          </p:spTgt>
                                        </p:tgtEl>
                                        <p:attrNameLst>
                                          <p:attrName>style.visibility</p:attrName>
                                        </p:attrNameLst>
                                      </p:cBhvr>
                                      <p:to>
                                        <p:strVal val="visible"/>
                                      </p:to>
                                    </p:set>
                                    <p:anim calcmode="lin" valueType="num">
                                      <p:cBhvr additive="base">
                                        <p:cTn id="17" dur="500" fill="hold"/>
                                        <p:tgtEl>
                                          <p:spTgt spid="20685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6851">
                                            <p:txEl>
                                              <p:pRg st="1" end="1"/>
                                            </p:txEl>
                                          </p:spTgt>
                                        </p:tgtEl>
                                        <p:attrNameLst>
                                          <p:attrName>ppt_y</p:attrName>
                                        </p:attrNameLst>
                                      </p:cBhvr>
                                      <p:tavLst>
                                        <p:tav tm="0">
                                          <p:val>
                                            <p:strVal val="1+#ppt_h/2"/>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9219"/>
                                        </p:tgtEl>
                                        <p:attrNameLst>
                                          <p:attrName>style.visibility</p:attrName>
                                        </p:attrNameLst>
                                      </p:cBhvr>
                                      <p:to>
                                        <p:strVal val="visible"/>
                                      </p:to>
                                    </p:set>
                                    <p:anim calcmode="lin" valueType="num">
                                      <p:cBhvr>
                                        <p:cTn id="21" dur="500" fill="hold"/>
                                        <p:tgtEl>
                                          <p:spTgt spid="9219"/>
                                        </p:tgtEl>
                                        <p:attrNameLst>
                                          <p:attrName>ppt_w</p:attrName>
                                        </p:attrNameLst>
                                      </p:cBhvr>
                                      <p:tavLst>
                                        <p:tav tm="0">
                                          <p:val>
                                            <p:fltVal val="0"/>
                                          </p:val>
                                        </p:tav>
                                        <p:tav tm="100000">
                                          <p:val>
                                            <p:strVal val="#ppt_w"/>
                                          </p:val>
                                        </p:tav>
                                      </p:tavLst>
                                    </p:anim>
                                    <p:anim calcmode="lin" valueType="num">
                                      <p:cBhvr>
                                        <p:cTn id="22" dur="500" fill="hold"/>
                                        <p:tgtEl>
                                          <p:spTgt spid="9219"/>
                                        </p:tgtEl>
                                        <p:attrNameLst>
                                          <p:attrName>ppt_h</p:attrName>
                                        </p:attrNameLst>
                                      </p:cBhvr>
                                      <p:tavLst>
                                        <p:tav tm="0">
                                          <p:val>
                                            <p:fltVal val="0"/>
                                          </p:val>
                                        </p:tav>
                                        <p:tav tm="100000">
                                          <p:val>
                                            <p:strVal val="#ppt_h"/>
                                          </p:val>
                                        </p:tav>
                                      </p:tavLst>
                                    </p:anim>
                                    <p:animEffect transition="in" filter="fade">
                                      <p:cBhvr>
                                        <p:cTn id="23" dur="500"/>
                                        <p:tgtEl>
                                          <p:spTgt spid="9219"/>
                                        </p:tgtEl>
                                      </p:cBhvr>
                                    </p:animEffect>
                                  </p:childTnLst>
                                  <p:subTnLst>
                                    <p:set>
                                      <p:cBhvr override="childStyle">
                                        <p:cTn dur="1" fill="hold" display="0" masterRel="nextClick" afterEffect="1"/>
                                        <p:tgtEl>
                                          <p:spTgt spid="9219"/>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7" presetClass="entr" presetSubtype="4" fill="hold" nodeType="clickEffect">
                                  <p:stCondLst>
                                    <p:cond delay="0"/>
                                  </p:stCondLst>
                                  <p:childTnLst>
                                    <p:set>
                                      <p:cBhvr>
                                        <p:cTn id="27" dur="1" fill="hold">
                                          <p:stCondLst>
                                            <p:cond delay="0"/>
                                          </p:stCondLst>
                                        </p:cTn>
                                        <p:tgtEl>
                                          <p:spTgt spid="206851">
                                            <p:txEl>
                                              <p:pRg st="2" end="2"/>
                                            </p:txEl>
                                          </p:spTgt>
                                        </p:tgtEl>
                                        <p:attrNameLst>
                                          <p:attrName>style.visibility</p:attrName>
                                        </p:attrNameLst>
                                      </p:cBhvr>
                                      <p:to>
                                        <p:strVal val="visible"/>
                                      </p:to>
                                    </p:set>
                                    <p:anim calcmode="lin" valueType="num">
                                      <p:cBhvr additive="base">
                                        <p:cTn id="28" dur="500" fill="hold"/>
                                        <p:tgtEl>
                                          <p:spTgt spid="206851">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06851">
                                            <p:txEl>
                                              <p:pRg st="2" end="2"/>
                                            </p:txEl>
                                          </p:spTgt>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0"/>
                                  </p:stCondLst>
                                  <p:childTnLst>
                                    <p:set>
                                      <p:cBhvr>
                                        <p:cTn id="31" dur="1" fill="hold">
                                          <p:stCondLst>
                                            <p:cond delay="0"/>
                                          </p:stCondLst>
                                        </p:cTn>
                                        <p:tgtEl>
                                          <p:spTgt spid="9220"/>
                                        </p:tgtEl>
                                        <p:attrNameLst>
                                          <p:attrName>style.visibility</p:attrName>
                                        </p:attrNameLst>
                                      </p:cBhvr>
                                      <p:to>
                                        <p:strVal val="visible"/>
                                      </p:to>
                                    </p:set>
                                    <p:animEffect transition="in" filter="wipe(down)">
                                      <p:cBhvr>
                                        <p:cTn id="32" dur="500"/>
                                        <p:tgtEl>
                                          <p:spTgt spid="9220"/>
                                        </p:tgtEl>
                                      </p:cBhvr>
                                    </p:animEffect>
                                  </p:childTnLst>
                                  <p:subTnLst>
                                    <p:set>
                                      <p:cBhvr override="childStyle">
                                        <p:cTn dur="1" fill="hold" display="0" masterRel="nextClick" afterEffect="1"/>
                                        <p:tgtEl>
                                          <p:spTgt spid="9220"/>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7" presetClass="entr" presetSubtype="4" fill="hold" nodeType="clickEffect">
                                  <p:stCondLst>
                                    <p:cond delay="0"/>
                                  </p:stCondLst>
                                  <p:childTnLst>
                                    <p:set>
                                      <p:cBhvr>
                                        <p:cTn id="36" dur="1" fill="hold">
                                          <p:stCondLst>
                                            <p:cond delay="0"/>
                                          </p:stCondLst>
                                        </p:cTn>
                                        <p:tgtEl>
                                          <p:spTgt spid="206851">
                                            <p:txEl>
                                              <p:pRg st="3" end="3"/>
                                            </p:txEl>
                                          </p:spTgt>
                                        </p:tgtEl>
                                        <p:attrNameLst>
                                          <p:attrName>style.visibility</p:attrName>
                                        </p:attrNameLst>
                                      </p:cBhvr>
                                      <p:to>
                                        <p:strVal val="visible"/>
                                      </p:to>
                                    </p:set>
                                    <p:anim calcmode="lin" valueType="num">
                                      <p:cBhvr additive="base">
                                        <p:cTn id="37" dur="500" fill="hold"/>
                                        <p:tgtEl>
                                          <p:spTgt spid="20685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68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4" fill="hold" nodeType="clickEffect">
                                  <p:stCondLst>
                                    <p:cond delay="0"/>
                                  </p:stCondLst>
                                  <p:childTnLst>
                                    <p:set>
                                      <p:cBhvr>
                                        <p:cTn id="42" dur="1" fill="hold">
                                          <p:stCondLst>
                                            <p:cond delay="0"/>
                                          </p:stCondLst>
                                        </p:cTn>
                                        <p:tgtEl>
                                          <p:spTgt spid="206851">
                                            <p:txEl>
                                              <p:pRg st="4" end="4"/>
                                            </p:txEl>
                                          </p:spTgt>
                                        </p:tgtEl>
                                        <p:attrNameLst>
                                          <p:attrName>style.visibility</p:attrName>
                                        </p:attrNameLst>
                                      </p:cBhvr>
                                      <p:to>
                                        <p:strVal val="visible"/>
                                      </p:to>
                                    </p:set>
                                    <p:anim calcmode="lin" valueType="num">
                                      <p:cBhvr additive="base">
                                        <p:cTn id="43" dur="500" fill="hold"/>
                                        <p:tgtEl>
                                          <p:spTgt spid="206851">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68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9221"/>
                                        </p:tgtEl>
                                        <p:attrNameLst>
                                          <p:attrName>style.visibility</p:attrName>
                                        </p:attrNameLst>
                                      </p:cBhvr>
                                      <p:to>
                                        <p:strVal val="visible"/>
                                      </p:to>
                                    </p:set>
                                    <p:anim calcmode="lin" valueType="num">
                                      <p:cBhvr>
                                        <p:cTn id="49" dur="500" fill="hold"/>
                                        <p:tgtEl>
                                          <p:spTgt spid="9221"/>
                                        </p:tgtEl>
                                        <p:attrNameLst>
                                          <p:attrName>ppt_w</p:attrName>
                                        </p:attrNameLst>
                                      </p:cBhvr>
                                      <p:tavLst>
                                        <p:tav tm="0">
                                          <p:val>
                                            <p:fltVal val="0"/>
                                          </p:val>
                                        </p:tav>
                                        <p:tav tm="100000">
                                          <p:val>
                                            <p:strVal val="#ppt_w"/>
                                          </p:val>
                                        </p:tav>
                                      </p:tavLst>
                                    </p:anim>
                                    <p:anim calcmode="lin" valueType="num">
                                      <p:cBhvr>
                                        <p:cTn id="50" dur="500" fill="hold"/>
                                        <p:tgtEl>
                                          <p:spTgt spid="9221"/>
                                        </p:tgtEl>
                                        <p:attrNameLst>
                                          <p:attrName>ppt_h</p:attrName>
                                        </p:attrNameLst>
                                      </p:cBhvr>
                                      <p:tavLst>
                                        <p:tav tm="0">
                                          <p:val>
                                            <p:fltVal val="0"/>
                                          </p:val>
                                        </p:tav>
                                        <p:tav tm="100000">
                                          <p:val>
                                            <p:strVal val="#ppt_h"/>
                                          </p:val>
                                        </p:tav>
                                      </p:tavLst>
                                    </p:anim>
                                    <p:anim calcmode="lin" valueType="num">
                                      <p:cBhvr>
                                        <p:cTn id="51" dur="500" fill="hold"/>
                                        <p:tgtEl>
                                          <p:spTgt spid="9221"/>
                                        </p:tgtEl>
                                        <p:attrNameLst>
                                          <p:attrName>style.rotation</p:attrName>
                                        </p:attrNameLst>
                                      </p:cBhvr>
                                      <p:tavLst>
                                        <p:tav tm="0">
                                          <p:val>
                                            <p:fltVal val="90"/>
                                          </p:val>
                                        </p:tav>
                                        <p:tav tm="100000">
                                          <p:val>
                                            <p:fltVal val="0"/>
                                          </p:val>
                                        </p:tav>
                                      </p:tavLst>
                                    </p:anim>
                                    <p:animEffect transition="in" filter="fade">
                                      <p:cBhvr>
                                        <p:cTn id="52" dur="500"/>
                                        <p:tgtEl>
                                          <p:spTgt spid="9221"/>
                                        </p:tgtEl>
                                      </p:cBhvr>
                                    </p:animEffect>
                                  </p:childTnLst>
                                </p:cTn>
                              </p:par>
                            </p:childTnLst>
                          </p:cTn>
                        </p:par>
                      </p:childTnLst>
                    </p:cTn>
                  </p:par>
                  <p:par>
                    <p:cTn id="53" fill="hold">
                      <p:stCondLst>
                        <p:cond delay="indefinite"/>
                      </p:stCondLst>
                      <p:childTnLst>
                        <p:par>
                          <p:cTn id="54" fill="hold">
                            <p:stCondLst>
                              <p:cond delay="0"/>
                            </p:stCondLst>
                            <p:childTnLst>
                              <p:par>
                                <p:cTn id="55" presetID="7" presetClass="entr" presetSubtype="4" fill="hold" nodeType="clickEffect">
                                  <p:stCondLst>
                                    <p:cond delay="0"/>
                                  </p:stCondLst>
                                  <p:childTnLst>
                                    <p:set>
                                      <p:cBhvr>
                                        <p:cTn id="56" dur="1" fill="hold">
                                          <p:stCondLst>
                                            <p:cond delay="0"/>
                                          </p:stCondLst>
                                        </p:cTn>
                                        <p:tgtEl>
                                          <p:spTgt spid="206851">
                                            <p:txEl>
                                              <p:pRg st="5" end="5"/>
                                            </p:txEl>
                                          </p:spTgt>
                                        </p:tgtEl>
                                        <p:attrNameLst>
                                          <p:attrName>style.visibility</p:attrName>
                                        </p:attrNameLst>
                                      </p:cBhvr>
                                      <p:to>
                                        <p:strVal val="visible"/>
                                      </p:to>
                                    </p:set>
                                    <p:anim calcmode="lin" valueType="num">
                                      <p:cBhvr additive="base">
                                        <p:cTn id="57" dur="500" fill="hold"/>
                                        <p:tgtEl>
                                          <p:spTgt spid="206851">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0685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nodeType="clickEffect">
                                  <p:stCondLst>
                                    <p:cond delay="0"/>
                                  </p:stCondLst>
                                  <p:childTnLst>
                                    <p:set>
                                      <p:cBhvr>
                                        <p:cTn id="62" dur="1" fill="hold">
                                          <p:stCondLst>
                                            <p:cond delay="0"/>
                                          </p:stCondLst>
                                        </p:cTn>
                                        <p:tgtEl>
                                          <p:spTgt spid="206851">
                                            <p:txEl>
                                              <p:pRg st="6" end="6"/>
                                            </p:txEl>
                                          </p:spTgt>
                                        </p:tgtEl>
                                        <p:attrNameLst>
                                          <p:attrName>style.visibility</p:attrName>
                                        </p:attrNameLst>
                                      </p:cBhvr>
                                      <p:to>
                                        <p:strVal val="visible"/>
                                      </p:to>
                                    </p:set>
                                    <p:animEffect transition="in" filter="fade">
                                      <p:cBhvr>
                                        <p:cTn id="63" dur="1000"/>
                                        <p:tgtEl>
                                          <p:spTgt spid="206851">
                                            <p:txEl>
                                              <p:pRg st="6" end="6"/>
                                            </p:txEl>
                                          </p:spTgt>
                                        </p:tgtEl>
                                      </p:cBhvr>
                                    </p:animEffect>
                                    <p:anim calcmode="lin" valueType="num">
                                      <p:cBhvr>
                                        <p:cTn id="64" dur="1000" fill="hold"/>
                                        <p:tgtEl>
                                          <p:spTgt spid="206851">
                                            <p:txEl>
                                              <p:pRg st="6" end="6"/>
                                            </p:txEl>
                                          </p:spTgt>
                                        </p:tgtEl>
                                        <p:attrNameLst>
                                          <p:attrName>ppt_w</p:attrName>
                                        </p:attrNameLst>
                                      </p:cBhvr>
                                      <p:tavLst>
                                        <p:tav tm="0" fmla="#ppt_w*sin(2.5*pi*$)">
                                          <p:val>
                                            <p:fltVal val="0"/>
                                          </p:val>
                                        </p:tav>
                                        <p:tav tm="100000">
                                          <p:val>
                                            <p:fltVal val="1"/>
                                          </p:val>
                                        </p:tav>
                                      </p:tavLst>
                                    </p:anim>
                                    <p:anim calcmode="lin" valueType="num">
                                      <p:cBhvr>
                                        <p:cTn id="65" dur="1000" fill="hold"/>
                                        <p:tgtEl>
                                          <p:spTgt spid="206851">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How to De-escalate Conflicts.</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08899" name="Rectangle 3"/>
          <p:cNvSpPr>
            <a:spLocks noGrp="1" noChangeArrowheads="1"/>
          </p:cNvSpPr>
          <p:nvPr>
            <p:ph type="body" idx="1"/>
          </p:nvPr>
        </p:nvSpPr>
        <p:spPr bwMode="auto">
          <a:xfrm>
            <a:off x="457200" y="990600"/>
            <a:ext cx="8229600" cy="5105400"/>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90000"/>
              </a:lnSpc>
              <a:buFontTx/>
              <a:buNone/>
            </a:pPr>
            <a:r>
              <a:rPr lang="en-US" sz="2800" dirty="0" smtClean="0"/>
              <a:t>Understanding the Anatomy of Conflicts (note, See Healing Anger)</a:t>
            </a:r>
          </a:p>
          <a:p>
            <a:pPr marL="660400" indent="-660400" eaLnBrk="1" hangingPunct="1">
              <a:lnSpc>
                <a:spcPct val="90000"/>
              </a:lnSpc>
              <a:buFontTx/>
              <a:buBlip>
                <a:blip r:embed="rId3"/>
              </a:buBlip>
            </a:pPr>
            <a:r>
              <a:rPr lang="en-US" sz="3600" dirty="0" smtClean="0"/>
              <a:t>The giant slides of anger are constructed and lubricated           by?</a:t>
            </a:r>
          </a:p>
          <a:p>
            <a:pPr marL="1035050" lvl="1" indent="-577850" eaLnBrk="1" hangingPunct="1">
              <a:lnSpc>
                <a:spcPct val="90000"/>
              </a:lnSpc>
              <a:buFontTx/>
              <a:buBlip>
                <a:blip r:embed="rId3"/>
              </a:buBlip>
            </a:pPr>
            <a:r>
              <a:rPr lang="en-US" sz="3200" dirty="0" smtClean="0"/>
              <a:t>Righteousness from the Personal Filter.</a:t>
            </a:r>
          </a:p>
          <a:p>
            <a:pPr marL="1035050" lvl="1" indent="-577850" eaLnBrk="1" hangingPunct="1">
              <a:lnSpc>
                <a:spcPct val="90000"/>
              </a:lnSpc>
              <a:buFontTx/>
              <a:buBlip>
                <a:blip r:embed="rId3"/>
              </a:buBlip>
            </a:pPr>
            <a:r>
              <a:rPr lang="en-US" sz="3200" dirty="0" smtClean="0"/>
              <a:t>Indignation from Creator’s Complex.</a:t>
            </a:r>
          </a:p>
          <a:p>
            <a:pPr marL="1035050" lvl="1" indent="-577850" eaLnBrk="1" hangingPunct="1">
              <a:lnSpc>
                <a:spcPct val="90000"/>
              </a:lnSpc>
              <a:buFontTx/>
              <a:buBlip>
                <a:blip r:embed="rId3"/>
              </a:buBlip>
            </a:pPr>
            <a:r>
              <a:rPr lang="en-US" sz="3200" dirty="0" smtClean="0"/>
              <a:t>Escalation based on Tit-for-Tat.</a:t>
            </a:r>
          </a:p>
          <a:p>
            <a:pPr marL="635000" indent="-577850" eaLnBrk="1" hangingPunct="1">
              <a:lnSpc>
                <a:spcPct val="90000"/>
              </a:lnSpc>
              <a:buFontTx/>
              <a:buBlip>
                <a:blip r:embed="rId3"/>
              </a:buBlip>
            </a:pPr>
            <a:r>
              <a:rPr lang="en-US" sz="3600" dirty="0" err="1" smtClean="0"/>
              <a:t>Solution:align</a:t>
            </a:r>
            <a:r>
              <a:rPr lang="en-US" sz="3600" dirty="0" smtClean="0"/>
              <a:t> actions with principles</a:t>
            </a:r>
          </a:p>
          <a:p>
            <a:pPr marL="1784350" lvl="3" indent="-412750" eaLnBrk="1" hangingPunct="1">
              <a:lnSpc>
                <a:spcPct val="90000"/>
              </a:lnSpc>
              <a:buFontTx/>
              <a:buBlip>
                <a:blip r:embed="rId3"/>
              </a:buBlip>
            </a:pPr>
            <a:endParaRPr lang="en-US" sz="2800" dirty="0" smtClean="0"/>
          </a:p>
          <a:p>
            <a:pPr marL="1409700" lvl="2" indent="-495300" eaLnBrk="1" hangingPunct="1">
              <a:lnSpc>
                <a:spcPct val="90000"/>
              </a:lnSpc>
              <a:buFontTx/>
              <a:buBlip>
                <a:blip r:embed="rId3"/>
              </a:buBlip>
            </a:pPr>
            <a:endParaRPr lang="en-US" dirty="0" smtClean="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34461" y="1524000"/>
            <a:ext cx="2132520" cy="166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26570490"/>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8898"/>
                                        </p:tgtEl>
                                        <p:attrNameLst>
                                          <p:attrName>style.visibility</p:attrName>
                                        </p:attrNameLst>
                                      </p:cBhvr>
                                      <p:to>
                                        <p:strVal val="visible"/>
                                      </p:to>
                                    </p:set>
                                    <p:anim calcmode="lin" valueType="num">
                                      <p:cBhvr additive="base">
                                        <p:cTn id="7" dur="500" fill="hold"/>
                                        <p:tgtEl>
                                          <p:spTgt spid="208898"/>
                                        </p:tgtEl>
                                        <p:attrNameLst>
                                          <p:attrName>ppt_x</p:attrName>
                                        </p:attrNameLst>
                                      </p:cBhvr>
                                      <p:tavLst>
                                        <p:tav tm="0">
                                          <p:val>
                                            <p:strVal val="#ppt_x"/>
                                          </p:val>
                                        </p:tav>
                                        <p:tav tm="100000">
                                          <p:val>
                                            <p:strVal val="#ppt_x"/>
                                          </p:val>
                                        </p:tav>
                                      </p:tavLst>
                                    </p:anim>
                                    <p:anim calcmode="lin" valueType="num">
                                      <p:cBhvr additive="base">
                                        <p:cTn id="8" dur="500" fill="hold"/>
                                        <p:tgtEl>
                                          <p:spTgt spid="208898"/>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208899">
                                            <p:txEl>
                                              <p:pRg st="0" end="0"/>
                                            </p:txEl>
                                          </p:spTgt>
                                        </p:tgtEl>
                                        <p:attrNameLst>
                                          <p:attrName>style.visibility</p:attrName>
                                        </p:attrNameLst>
                                      </p:cBhvr>
                                      <p:to>
                                        <p:strVal val="visible"/>
                                      </p:to>
                                    </p:set>
                                    <p:anim calcmode="lin" valueType="num">
                                      <p:cBhvr additive="base">
                                        <p:cTn id="11" dur="500" fill="hold"/>
                                        <p:tgtEl>
                                          <p:spTgt spid="20889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88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wheel(1)">
                                      <p:cBhvr>
                                        <p:cTn id="17" dur="500"/>
                                        <p:tgtEl>
                                          <p:spTgt spid="3074"/>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nodeType="clickEffect">
                                  <p:stCondLst>
                                    <p:cond delay="0"/>
                                  </p:stCondLst>
                                  <p:childTnLst>
                                    <p:set>
                                      <p:cBhvr>
                                        <p:cTn id="21" dur="1" fill="hold">
                                          <p:stCondLst>
                                            <p:cond delay="0"/>
                                          </p:stCondLst>
                                        </p:cTn>
                                        <p:tgtEl>
                                          <p:spTgt spid="208899">
                                            <p:txEl>
                                              <p:pRg st="1" end="1"/>
                                            </p:txEl>
                                          </p:spTgt>
                                        </p:tgtEl>
                                        <p:attrNameLst>
                                          <p:attrName>style.visibility</p:attrName>
                                        </p:attrNameLst>
                                      </p:cBhvr>
                                      <p:to>
                                        <p:strVal val="visible"/>
                                      </p:to>
                                    </p:set>
                                    <p:anim calcmode="lin" valueType="num">
                                      <p:cBhvr additive="base">
                                        <p:cTn id="22" dur="500" fill="hold"/>
                                        <p:tgtEl>
                                          <p:spTgt spid="208899">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088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nodeType="clickEffect">
                                  <p:stCondLst>
                                    <p:cond delay="0"/>
                                  </p:stCondLst>
                                  <p:childTnLst>
                                    <p:set>
                                      <p:cBhvr>
                                        <p:cTn id="27" dur="1" fill="hold">
                                          <p:stCondLst>
                                            <p:cond delay="0"/>
                                          </p:stCondLst>
                                        </p:cTn>
                                        <p:tgtEl>
                                          <p:spTgt spid="208899">
                                            <p:txEl>
                                              <p:pRg st="2" end="2"/>
                                            </p:txEl>
                                          </p:spTgt>
                                        </p:tgtEl>
                                        <p:attrNameLst>
                                          <p:attrName>style.visibility</p:attrName>
                                        </p:attrNameLst>
                                      </p:cBhvr>
                                      <p:to>
                                        <p:strVal val="visible"/>
                                      </p:to>
                                    </p:set>
                                    <p:anim calcmode="lin" valueType="num">
                                      <p:cBhvr additive="base">
                                        <p:cTn id="28" dur="500" fill="hold"/>
                                        <p:tgtEl>
                                          <p:spTgt spid="208899">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088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7" presetClass="entr" presetSubtype="4" fill="hold" nodeType="clickEffect">
                                  <p:stCondLst>
                                    <p:cond delay="0"/>
                                  </p:stCondLst>
                                  <p:childTnLst>
                                    <p:set>
                                      <p:cBhvr>
                                        <p:cTn id="33" dur="1" fill="hold">
                                          <p:stCondLst>
                                            <p:cond delay="0"/>
                                          </p:stCondLst>
                                        </p:cTn>
                                        <p:tgtEl>
                                          <p:spTgt spid="208899">
                                            <p:txEl>
                                              <p:pRg st="3" end="3"/>
                                            </p:txEl>
                                          </p:spTgt>
                                        </p:tgtEl>
                                        <p:attrNameLst>
                                          <p:attrName>style.visibility</p:attrName>
                                        </p:attrNameLst>
                                      </p:cBhvr>
                                      <p:to>
                                        <p:strVal val="visible"/>
                                      </p:to>
                                    </p:set>
                                    <p:anim calcmode="lin" valueType="num">
                                      <p:cBhvr additive="base">
                                        <p:cTn id="34" dur="500" fill="hold"/>
                                        <p:tgtEl>
                                          <p:spTgt spid="208899">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088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7" presetClass="entr" presetSubtype="4" fill="hold" nodeType="clickEffect">
                                  <p:stCondLst>
                                    <p:cond delay="0"/>
                                  </p:stCondLst>
                                  <p:childTnLst>
                                    <p:set>
                                      <p:cBhvr>
                                        <p:cTn id="39" dur="1" fill="hold">
                                          <p:stCondLst>
                                            <p:cond delay="0"/>
                                          </p:stCondLst>
                                        </p:cTn>
                                        <p:tgtEl>
                                          <p:spTgt spid="208899">
                                            <p:txEl>
                                              <p:pRg st="4" end="4"/>
                                            </p:txEl>
                                          </p:spTgt>
                                        </p:tgtEl>
                                        <p:attrNameLst>
                                          <p:attrName>style.visibility</p:attrName>
                                        </p:attrNameLst>
                                      </p:cBhvr>
                                      <p:to>
                                        <p:strVal val="visible"/>
                                      </p:to>
                                    </p:set>
                                    <p:anim calcmode="lin" valueType="num">
                                      <p:cBhvr additive="base">
                                        <p:cTn id="40" dur="500" fill="hold"/>
                                        <p:tgtEl>
                                          <p:spTgt spid="208899">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088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7" presetClass="entr" presetSubtype="4" fill="hold" nodeType="clickEffect">
                                  <p:stCondLst>
                                    <p:cond delay="0"/>
                                  </p:stCondLst>
                                  <p:childTnLst>
                                    <p:set>
                                      <p:cBhvr>
                                        <p:cTn id="45" dur="1" fill="hold">
                                          <p:stCondLst>
                                            <p:cond delay="0"/>
                                          </p:stCondLst>
                                        </p:cTn>
                                        <p:tgtEl>
                                          <p:spTgt spid="208899">
                                            <p:txEl>
                                              <p:pRg st="5" end="5"/>
                                            </p:txEl>
                                          </p:spTgt>
                                        </p:tgtEl>
                                        <p:attrNameLst>
                                          <p:attrName>style.visibility</p:attrName>
                                        </p:attrNameLst>
                                      </p:cBhvr>
                                      <p:to>
                                        <p:strVal val="visible"/>
                                      </p:to>
                                    </p:set>
                                    <p:anim calcmode="lin" valueType="num">
                                      <p:cBhvr additive="base">
                                        <p:cTn id="46" dur="500" fill="hold"/>
                                        <p:tgtEl>
                                          <p:spTgt spid="208899">
                                            <p:txEl>
                                              <p:pRg st="5" end="5"/>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0889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bwMode="auto">
          <a:xfrm>
            <a:off x="457200" y="1016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How to De-escalate Conflicts.</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09923" name="Rectangle 3"/>
          <p:cNvSpPr>
            <a:spLocks noGrp="1" noChangeArrowheads="1"/>
          </p:cNvSpPr>
          <p:nvPr>
            <p:ph type="body" idx="1"/>
          </p:nvPr>
        </p:nvSpPr>
        <p:spPr bwMode="auto">
          <a:xfrm>
            <a:off x="304800" y="838200"/>
            <a:ext cx="8229600" cy="5257800"/>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r>
              <a:rPr lang="en-US" sz="2800" dirty="0" smtClean="0"/>
              <a:t>The Anger Development Life Cycle,                   </a:t>
            </a:r>
            <a:r>
              <a:rPr lang="en-US" sz="2800" dirty="0" smtClean="0">
                <a:solidFill>
                  <a:srgbClr val="FF0000"/>
                </a:solidFill>
              </a:rPr>
              <a:t>exit points </a:t>
            </a:r>
            <a:r>
              <a:rPr lang="en-US" sz="2800" dirty="0" smtClean="0"/>
              <a:t>&amp; </a:t>
            </a:r>
            <a:r>
              <a:rPr lang="en-US" sz="2800" dirty="0" smtClean="0">
                <a:solidFill>
                  <a:srgbClr val="FF0000"/>
                </a:solidFill>
              </a:rPr>
              <a:t>lead</a:t>
            </a:r>
            <a:r>
              <a:rPr lang="en-US" sz="2800" dirty="0" smtClean="0"/>
              <a:t>-</a:t>
            </a:r>
            <a:r>
              <a:rPr lang="en-US" sz="2800" dirty="0" err="1" smtClean="0"/>
              <a:t>er</a:t>
            </a:r>
            <a:r>
              <a:rPr lang="en-US" sz="2800" dirty="0" smtClean="0"/>
              <a:t>-ship:</a:t>
            </a:r>
          </a:p>
          <a:p>
            <a:pPr marL="660400" indent="-660400" eaLnBrk="1" hangingPunct="1">
              <a:lnSpc>
                <a:spcPct val="80000"/>
              </a:lnSpc>
              <a:buFontTx/>
              <a:buNone/>
            </a:pPr>
            <a:endParaRPr lang="en-US" sz="2800" dirty="0" smtClean="0"/>
          </a:p>
          <a:p>
            <a:pPr marL="1035050" lvl="1" indent="-577850" eaLnBrk="1" hangingPunct="1">
              <a:lnSpc>
                <a:spcPct val="80000"/>
              </a:lnSpc>
              <a:buFontTx/>
              <a:buBlip>
                <a:blip r:embed="rId3"/>
              </a:buBlip>
            </a:pPr>
            <a:r>
              <a:rPr lang="en-US" dirty="0" smtClean="0"/>
              <a:t>Experience an idea or an action.</a:t>
            </a:r>
          </a:p>
          <a:p>
            <a:pPr marL="1035050" lvl="1" indent="-577850" eaLnBrk="1" hangingPunct="1">
              <a:lnSpc>
                <a:spcPct val="80000"/>
              </a:lnSpc>
              <a:buFontTx/>
              <a:buBlip>
                <a:blip r:embed="rId3"/>
              </a:buBlip>
            </a:pPr>
            <a:r>
              <a:rPr lang="en-US" dirty="0" smtClean="0"/>
              <a:t>Apply personal filter.</a:t>
            </a:r>
          </a:p>
          <a:p>
            <a:pPr marL="1035050" lvl="1" indent="-577850" eaLnBrk="1" hangingPunct="1">
              <a:lnSpc>
                <a:spcPct val="80000"/>
              </a:lnSpc>
              <a:buFontTx/>
              <a:buBlip>
                <a:blip r:embed="rId3"/>
              </a:buBlip>
            </a:pPr>
            <a:r>
              <a:rPr lang="en-US" dirty="0" smtClean="0"/>
              <a:t>Resisting the idea/action mentally (Creator’s Complex, Chattering Storyteller Mind).</a:t>
            </a:r>
          </a:p>
          <a:p>
            <a:pPr marL="1035050" lvl="1" indent="-577850" eaLnBrk="1" hangingPunct="1">
              <a:lnSpc>
                <a:spcPct val="80000"/>
              </a:lnSpc>
              <a:buFontTx/>
              <a:buBlip>
                <a:blip r:embed="rId3"/>
              </a:buBlip>
            </a:pPr>
            <a:r>
              <a:rPr lang="en-US" dirty="0" smtClean="0"/>
              <a:t>Taking antagonistic </a:t>
            </a:r>
            <a:r>
              <a:rPr lang="en-US" dirty="0"/>
              <a:t>action </a:t>
            </a:r>
            <a:r>
              <a:rPr lang="en-US" dirty="0" smtClean="0"/>
              <a:t>(Tit-for-tat</a:t>
            </a:r>
            <a:r>
              <a:rPr lang="en-US" dirty="0"/>
              <a:t>).</a:t>
            </a:r>
            <a:endParaRPr lang="en-US" dirty="0" smtClean="0"/>
          </a:p>
          <a:p>
            <a:pPr marL="1035050" lvl="1" indent="-577850" eaLnBrk="1" hangingPunct="1">
              <a:lnSpc>
                <a:spcPct val="80000"/>
              </a:lnSpc>
              <a:buFontTx/>
              <a:buBlip>
                <a:blip r:embed="rId3"/>
              </a:buBlip>
            </a:pPr>
            <a:r>
              <a:rPr lang="en-US" dirty="0" smtClean="0"/>
              <a:t>Add anger and intensity resulting in upset stomach, muscle tension, sleeplessness, aches, and pains (i.e., the Chattering Mind).</a:t>
            </a:r>
          </a:p>
          <a:p>
            <a:pPr marL="1035050" lvl="1" indent="-577850" eaLnBrk="1" hangingPunct="1">
              <a:lnSpc>
                <a:spcPct val="80000"/>
              </a:lnSpc>
              <a:buFontTx/>
              <a:buBlip>
                <a:blip r:embed="rId3"/>
              </a:buBlip>
            </a:pPr>
            <a:r>
              <a:rPr lang="en-US" dirty="0" smtClean="0"/>
              <a:t>Open warfare or cold war straining the relationship.  Can result in personal chronic pain, muscle spasm, and muscular pain.</a:t>
            </a:r>
          </a:p>
          <a:p>
            <a:pPr marL="1784350" lvl="3" indent="-412750" eaLnBrk="1" hangingPunct="1">
              <a:lnSpc>
                <a:spcPct val="80000"/>
              </a:lnSpc>
              <a:buFontTx/>
              <a:buBlip>
                <a:blip r:embed="rId3"/>
              </a:buBlip>
            </a:pPr>
            <a:endParaRPr lang="en-US" dirty="0" smtClean="0"/>
          </a:p>
          <a:p>
            <a:pPr marL="1409700" lvl="2" indent="-495300" eaLnBrk="1" hangingPunct="1">
              <a:lnSpc>
                <a:spcPct val="80000"/>
              </a:lnSpc>
              <a:buFontTx/>
              <a:buBlip>
                <a:blip r:embed="rId3"/>
              </a:buBlip>
            </a:pPr>
            <a:endParaRPr lang="en-US" sz="1400" dirty="0" smtClean="0"/>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15439" y="762000"/>
            <a:ext cx="2528561" cy="175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64383756"/>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9922"/>
                                        </p:tgtEl>
                                        <p:attrNameLst>
                                          <p:attrName>style.visibility</p:attrName>
                                        </p:attrNameLst>
                                      </p:cBhvr>
                                      <p:to>
                                        <p:strVal val="visible"/>
                                      </p:to>
                                    </p:set>
                                    <p:anim calcmode="lin" valueType="num">
                                      <p:cBhvr additive="base">
                                        <p:cTn id="7" dur="500" fill="hold"/>
                                        <p:tgtEl>
                                          <p:spTgt spid="209922"/>
                                        </p:tgtEl>
                                        <p:attrNameLst>
                                          <p:attrName>ppt_x</p:attrName>
                                        </p:attrNameLst>
                                      </p:cBhvr>
                                      <p:tavLst>
                                        <p:tav tm="0">
                                          <p:val>
                                            <p:strVal val="#ppt_x"/>
                                          </p:val>
                                        </p:tav>
                                        <p:tav tm="100000">
                                          <p:val>
                                            <p:strVal val="#ppt_x"/>
                                          </p:val>
                                        </p:tav>
                                      </p:tavLst>
                                    </p:anim>
                                    <p:anim calcmode="lin" valueType="num">
                                      <p:cBhvr additive="base">
                                        <p:cTn id="8" dur="500" fill="hold"/>
                                        <p:tgtEl>
                                          <p:spTgt spid="2099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1000"/>
                                        <p:tgtEl>
                                          <p:spTgt spid="4098"/>
                                        </p:tgtEl>
                                      </p:cBhvr>
                                    </p:animEffect>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209923">
                                            <p:txEl>
                                              <p:pRg st="0" end="0"/>
                                            </p:txEl>
                                          </p:spTgt>
                                        </p:tgtEl>
                                        <p:attrNameLst>
                                          <p:attrName>style.visibility</p:attrName>
                                        </p:attrNameLst>
                                      </p:cBhvr>
                                      <p:to>
                                        <p:strVal val="visible"/>
                                      </p:to>
                                    </p:set>
                                    <p:anim calcmode="lin" valueType="num">
                                      <p:cBhvr additive="base">
                                        <p:cTn id="18" dur="500" fill="hold"/>
                                        <p:tgtEl>
                                          <p:spTgt spid="20992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099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nodeType="clickEffect">
                                  <p:stCondLst>
                                    <p:cond delay="0"/>
                                  </p:stCondLst>
                                  <p:childTnLst>
                                    <p:set>
                                      <p:cBhvr>
                                        <p:cTn id="23" dur="1" fill="hold">
                                          <p:stCondLst>
                                            <p:cond delay="0"/>
                                          </p:stCondLst>
                                        </p:cTn>
                                        <p:tgtEl>
                                          <p:spTgt spid="209923">
                                            <p:txEl>
                                              <p:pRg st="2" end="2"/>
                                            </p:txEl>
                                          </p:spTgt>
                                        </p:tgtEl>
                                        <p:attrNameLst>
                                          <p:attrName>style.visibility</p:attrName>
                                        </p:attrNameLst>
                                      </p:cBhvr>
                                      <p:to>
                                        <p:strVal val="visible"/>
                                      </p:to>
                                    </p:set>
                                    <p:anim calcmode="lin" valueType="num">
                                      <p:cBhvr additive="base">
                                        <p:cTn id="24" dur="500" fill="hold"/>
                                        <p:tgtEl>
                                          <p:spTgt spid="20992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099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nodeType="clickEffect">
                                  <p:stCondLst>
                                    <p:cond delay="0"/>
                                  </p:stCondLst>
                                  <p:childTnLst>
                                    <p:set>
                                      <p:cBhvr>
                                        <p:cTn id="29" dur="1" fill="hold">
                                          <p:stCondLst>
                                            <p:cond delay="0"/>
                                          </p:stCondLst>
                                        </p:cTn>
                                        <p:tgtEl>
                                          <p:spTgt spid="209923">
                                            <p:txEl>
                                              <p:pRg st="3" end="3"/>
                                            </p:txEl>
                                          </p:spTgt>
                                        </p:tgtEl>
                                        <p:attrNameLst>
                                          <p:attrName>style.visibility</p:attrName>
                                        </p:attrNameLst>
                                      </p:cBhvr>
                                      <p:to>
                                        <p:strVal val="visible"/>
                                      </p:to>
                                    </p:set>
                                    <p:anim calcmode="lin" valueType="num">
                                      <p:cBhvr additive="base">
                                        <p:cTn id="30" dur="500" fill="hold"/>
                                        <p:tgtEl>
                                          <p:spTgt spid="20992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099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4" fill="hold" nodeType="clickEffect">
                                  <p:stCondLst>
                                    <p:cond delay="0"/>
                                  </p:stCondLst>
                                  <p:childTnLst>
                                    <p:set>
                                      <p:cBhvr>
                                        <p:cTn id="35" dur="1" fill="hold">
                                          <p:stCondLst>
                                            <p:cond delay="0"/>
                                          </p:stCondLst>
                                        </p:cTn>
                                        <p:tgtEl>
                                          <p:spTgt spid="209923">
                                            <p:txEl>
                                              <p:pRg st="4" end="4"/>
                                            </p:txEl>
                                          </p:spTgt>
                                        </p:tgtEl>
                                        <p:attrNameLst>
                                          <p:attrName>style.visibility</p:attrName>
                                        </p:attrNameLst>
                                      </p:cBhvr>
                                      <p:to>
                                        <p:strVal val="visible"/>
                                      </p:to>
                                    </p:set>
                                    <p:anim calcmode="lin" valueType="num">
                                      <p:cBhvr additive="base">
                                        <p:cTn id="36" dur="500" fill="hold"/>
                                        <p:tgtEl>
                                          <p:spTgt spid="20992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099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4" fill="hold" nodeType="clickEffect">
                                  <p:stCondLst>
                                    <p:cond delay="0"/>
                                  </p:stCondLst>
                                  <p:childTnLst>
                                    <p:set>
                                      <p:cBhvr>
                                        <p:cTn id="41" dur="1" fill="hold">
                                          <p:stCondLst>
                                            <p:cond delay="0"/>
                                          </p:stCondLst>
                                        </p:cTn>
                                        <p:tgtEl>
                                          <p:spTgt spid="209923">
                                            <p:txEl>
                                              <p:pRg st="5" end="5"/>
                                            </p:txEl>
                                          </p:spTgt>
                                        </p:tgtEl>
                                        <p:attrNameLst>
                                          <p:attrName>style.visibility</p:attrName>
                                        </p:attrNameLst>
                                      </p:cBhvr>
                                      <p:to>
                                        <p:strVal val="visible"/>
                                      </p:to>
                                    </p:set>
                                    <p:anim calcmode="lin" valueType="num">
                                      <p:cBhvr additive="base">
                                        <p:cTn id="42" dur="500" fill="hold"/>
                                        <p:tgtEl>
                                          <p:spTgt spid="20992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099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7" presetClass="entr" presetSubtype="4" fill="hold" nodeType="clickEffect">
                                  <p:stCondLst>
                                    <p:cond delay="0"/>
                                  </p:stCondLst>
                                  <p:childTnLst>
                                    <p:set>
                                      <p:cBhvr>
                                        <p:cTn id="47" dur="1" fill="hold">
                                          <p:stCondLst>
                                            <p:cond delay="0"/>
                                          </p:stCondLst>
                                        </p:cTn>
                                        <p:tgtEl>
                                          <p:spTgt spid="209923">
                                            <p:txEl>
                                              <p:pRg st="6" end="6"/>
                                            </p:txEl>
                                          </p:spTgt>
                                        </p:tgtEl>
                                        <p:attrNameLst>
                                          <p:attrName>style.visibility</p:attrName>
                                        </p:attrNameLst>
                                      </p:cBhvr>
                                      <p:to>
                                        <p:strVal val="visible"/>
                                      </p:to>
                                    </p:set>
                                    <p:anim calcmode="lin" valueType="num">
                                      <p:cBhvr additive="base">
                                        <p:cTn id="48" dur="500" fill="hold"/>
                                        <p:tgtEl>
                                          <p:spTgt spid="20992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099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7" presetClass="entr" presetSubtype="4" fill="hold" nodeType="clickEffect">
                                  <p:stCondLst>
                                    <p:cond delay="0"/>
                                  </p:stCondLst>
                                  <p:childTnLst>
                                    <p:set>
                                      <p:cBhvr>
                                        <p:cTn id="53" dur="1" fill="hold">
                                          <p:stCondLst>
                                            <p:cond delay="0"/>
                                          </p:stCondLst>
                                        </p:cTn>
                                        <p:tgtEl>
                                          <p:spTgt spid="209923">
                                            <p:txEl>
                                              <p:pRg st="7" end="7"/>
                                            </p:txEl>
                                          </p:spTgt>
                                        </p:tgtEl>
                                        <p:attrNameLst>
                                          <p:attrName>style.visibility</p:attrName>
                                        </p:attrNameLst>
                                      </p:cBhvr>
                                      <p:to>
                                        <p:strVal val="visible"/>
                                      </p:to>
                                    </p:set>
                                    <p:anim calcmode="lin" valueType="num">
                                      <p:cBhvr additive="base">
                                        <p:cTn id="54" dur="500" fill="hold"/>
                                        <p:tgtEl>
                                          <p:spTgt spid="20992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20992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bwMode="auto">
          <a:xfrm>
            <a:off x="457200" y="4572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How to De-escalate Conflicts.</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10947" name="Rectangle 3"/>
          <p:cNvSpPr>
            <a:spLocks noGrp="1" noChangeArrowheads="1"/>
          </p:cNvSpPr>
          <p:nvPr>
            <p:ph type="body" idx="1"/>
          </p:nvPr>
        </p:nvSpPr>
        <p:spPr bwMode="auto">
          <a:xfrm>
            <a:off x="457200" y="16764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r>
              <a:rPr lang="en-US" sz="2400" dirty="0" smtClean="0"/>
              <a:t>The Anger Project - </a:t>
            </a:r>
            <a:r>
              <a:rPr lang="en-US" sz="1600" dirty="0" smtClean="0"/>
              <a:t>The purpose of the project is to develop the skills to abort the project ASAP</a:t>
            </a:r>
            <a:endParaRPr lang="en-US" sz="2400" dirty="0" smtClean="0"/>
          </a:p>
          <a:p>
            <a:pPr marL="1035050" lvl="1" indent="-577850" eaLnBrk="1" hangingPunct="1">
              <a:lnSpc>
                <a:spcPct val="80000"/>
              </a:lnSpc>
              <a:buFontTx/>
              <a:buBlip>
                <a:blip r:embed="rId3"/>
              </a:buBlip>
            </a:pPr>
            <a:r>
              <a:rPr lang="en-US" sz="2400" dirty="0" smtClean="0"/>
              <a:t>Project Charter – I am right (i.e., Creator's Complex).</a:t>
            </a:r>
          </a:p>
          <a:p>
            <a:pPr marL="1035050" lvl="1" indent="-577850" eaLnBrk="1" hangingPunct="1">
              <a:lnSpc>
                <a:spcPct val="80000"/>
              </a:lnSpc>
              <a:buFontTx/>
              <a:buBlip>
                <a:blip r:embed="rId3"/>
              </a:buBlip>
            </a:pPr>
            <a:r>
              <a:rPr lang="en-US" sz="2400" dirty="0" smtClean="0"/>
              <a:t>Stakehold</a:t>
            </a:r>
            <a:r>
              <a:rPr lang="en-US" sz="2400" dirty="0"/>
              <a:t>er</a:t>
            </a:r>
            <a:r>
              <a:rPr lang="en-US" sz="2400" dirty="0" smtClean="0"/>
              <a:t> – I, me, and myself.</a:t>
            </a:r>
          </a:p>
          <a:p>
            <a:pPr marL="1035050" lvl="1" indent="-577850" eaLnBrk="1" hangingPunct="1">
              <a:lnSpc>
                <a:spcPct val="80000"/>
              </a:lnSpc>
              <a:buFontTx/>
              <a:buBlip>
                <a:blip r:embed="rId3"/>
              </a:buBlip>
            </a:pPr>
            <a:r>
              <a:rPr lang="en-US" sz="2400" dirty="0" smtClean="0"/>
              <a:t>Project Initiation – Perception (i.e., Personal filter)  Resistance, Resentment, Rejection, Repression.</a:t>
            </a:r>
          </a:p>
          <a:p>
            <a:pPr marL="1035050" lvl="1" indent="-577850" eaLnBrk="1" hangingPunct="1">
              <a:lnSpc>
                <a:spcPct val="80000"/>
              </a:lnSpc>
              <a:buFontTx/>
              <a:buBlip>
                <a:blip r:embed="rId3"/>
              </a:buBlip>
            </a:pPr>
            <a:r>
              <a:rPr lang="en-US" sz="2400" dirty="0" smtClean="0"/>
              <a:t>Scope – Do whatever it takes to Win (i.e., Tit-for-tat/ One-Upmanship).</a:t>
            </a:r>
          </a:p>
          <a:p>
            <a:pPr marL="1035050" lvl="1" indent="-577850" eaLnBrk="1" hangingPunct="1">
              <a:lnSpc>
                <a:spcPct val="80000"/>
              </a:lnSpc>
              <a:buFontTx/>
              <a:buBlip>
                <a:blip r:embed="rId3"/>
              </a:buBlip>
            </a:pPr>
            <a:r>
              <a:rPr lang="en-US" sz="2400" dirty="0" smtClean="0"/>
              <a:t>Time – Now and Forever.</a:t>
            </a:r>
          </a:p>
          <a:p>
            <a:pPr marL="1035050" lvl="1" indent="-577850" eaLnBrk="1" hangingPunct="1">
              <a:lnSpc>
                <a:spcPct val="80000"/>
              </a:lnSpc>
              <a:buFontTx/>
              <a:buBlip>
                <a:blip r:embed="rId3"/>
              </a:buBlip>
            </a:pPr>
            <a:r>
              <a:rPr lang="en-US" sz="2400" dirty="0" smtClean="0"/>
              <a:t>Risk – Ruined health and relationships.</a:t>
            </a:r>
          </a:p>
          <a:p>
            <a:pPr marL="1035050" lvl="1" indent="-577850" eaLnBrk="1" hangingPunct="1">
              <a:lnSpc>
                <a:spcPct val="80000"/>
              </a:lnSpc>
              <a:buFontTx/>
              <a:buBlip>
                <a:blip r:embed="rId3"/>
              </a:buBlip>
            </a:pPr>
            <a:r>
              <a:rPr lang="en-US" sz="2400" dirty="0" smtClean="0"/>
              <a:t>Vender – Gossip and Fraction.</a:t>
            </a:r>
          </a:p>
          <a:p>
            <a:pPr marL="1035050" lvl="1" indent="-577850" eaLnBrk="1" hangingPunct="1">
              <a:lnSpc>
                <a:spcPct val="80000"/>
              </a:lnSpc>
              <a:buFontTx/>
              <a:buBlip>
                <a:blip r:embed="rId3"/>
              </a:buBlip>
            </a:pPr>
            <a:r>
              <a:rPr lang="en-US" sz="2400" dirty="0" smtClean="0"/>
              <a:t>Budget – At All Cost.</a:t>
            </a:r>
          </a:p>
          <a:p>
            <a:pPr marL="1784350" lvl="3" indent="-412750" eaLnBrk="1" hangingPunct="1">
              <a:lnSpc>
                <a:spcPct val="80000"/>
              </a:lnSpc>
              <a:buFontTx/>
              <a:buBlip>
                <a:blip r:embed="rId3"/>
              </a:buBlip>
            </a:pPr>
            <a:endParaRPr lang="en-US" sz="1800" dirty="0" smtClean="0"/>
          </a:p>
          <a:p>
            <a:pPr marL="1409700" lvl="2" indent="-495300" eaLnBrk="1" hangingPunct="1">
              <a:lnSpc>
                <a:spcPct val="80000"/>
              </a:lnSpc>
              <a:buFontTx/>
              <a:buBlip>
                <a:blip r:embed="rId3"/>
              </a:buBlip>
            </a:pPr>
            <a:endParaRPr lang="en-US" sz="1200" dirty="0" smtClean="0"/>
          </a:p>
        </p:txBody>
      </p:sp>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55254" y="5257800"/>
            <a:ext cx="2466975" cy="1276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315199" y="1981200"/>
            <a:ext cx="1828801" cy="12954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3220038"/>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0946"/>
                                        </p:tgtEl>
                                        <p:attrNameLst>
                                          <p:attrName>style.visibility</p:attrName>
                                        </p:attrNameLst>
                                      </p:cBhvr>
                                      <p:to>
                                        <p:strVal val="visible"/>
                                      </p:to>
                                    </p:set>
                                    <p:anim calcmode="lin" valueType="num">
                                      <p:cBhvr additive="base">
                                        <p:cTn id="7" dur="500" fill="hold"/>
                                        <p:tgtEl>
                                          <p:spTgt spid="210946"/>
                                        </p:tgtEl>
                                        <p:attrNameLst>
                                          <p:attrName>ppt_x</p:attrName>
                                        </p:attrNameLst>
                                      </p:cBhvr>
                                      <p:tavLst>
                                        <p:tav tm="0">
                                          <p:val>
                                            <p:strVal val="#ppt_x"/>
                                          </p:val>
                                        </p:tav>
                                        <p:tav tm="100000">
                                          <p:val>
                                            <p:strVal val="#ppt_x"/>
                                          </p:val>
                                        </p:tav>
                                      </p:tavLst>
                                    </p:anim>
                                    <p:anim calcmode="lin" valueType="num">
                                      <p:cBhvr additive="base">
                                        <p:cTn id="8" dur="500" fill="hold"/>
                                        <p:tgtEl>
                                          <p:spTgt spid="2109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10947">
                                            <p:txEl>
                                              <p:pRg st="0" end="0"/>
                                            </p:txEl>
                                          </p:spTgt>
                                        </p:tgtEl>
                                        <p:attrNameLst>
                                          <p:attrName>style.visibility</p:attrName>
                                        </p:attrNameLst>
                                      </p:cBhvr>
                                      <p:to>
                                        <p:strVal val="visible"/>
                                      </p:to>
                                    </p:set>
                                    <p:anim calcmode="lin" valueType="num">
                                      <p:cBhvr additive="base">
                                        <p:cTn id="13" dur="500" fill="hold"/>
                                        <p:tgtEl>
                                          <p:spTgt spid="21094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09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210947">
                                            <p:txEl>
                                              <p:pRg st="1" end="1"/>
                                            </p:txEl>
                                          </p:spTgt>
                                        </p:tgtEl>
                                        <p:attrNameLst>
                                          <p:attrName>style.visibility</p:attrName>
                                        </p:attrNameLst>
                                      </p:cBhvr>
                                      <p:to>
                                        <p:strVal val="visible"/>
                                      </p:to>
                                    </p:set>
                                    <p:anim calcmode="lin" valueType="num">
                                      <p:cBhvr additive="base">
                                        <p:cTn id="19" dur="500" fill="hold"/>
                                        <p:tgtEl>
                                          <p:spTgt spid="21094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09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210947">
                                            <p:txEl>
                                              <p:pRg st="2" end="2"/>
                                            </p:txEl>
                                          </p:spTgt>
                                        </p:tgtEl>
                                        <p:attrNameLst>
                                          <p:attrName>style.visibility</p:attrName>
                                        </p:attrNameLst>
                                      </p:cBhvr>
                                      <p:to>
                                        <p:strVal val="visible"/>
                                      </p:to>
                                    </p:set>
                                    <p:anim calcmode="lin" valueType="num">
                                      <p:cBhvr additive="base">
                                        <p:cTn id="25" dur="500" fill="hold"/>
                                        <p:tgtEl>
                                          <p:spTgt spid="21094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09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nodeType="clickEffect">
                                  <p:stCondLst>
                                    <p:cond delay="0"/>
                                  </p:stCondLst>
                                  <p:childTnLst>
                                    <p:set>
                                      <p:cBhvr>
                                        <p:cTn id="30" dur="1" fill="hold">
                                          <p:stCondLst>
                                            <p:cond delay="0"/>
                                          </p:stCondLst>
                                        </p:cTn>
                                        <p:tgtEl>
                                          <p:spTgt spid="210947">
                                            <p:txEl>
                                              <p:pRg st="3" end="3"/>
                                            </p:txEl>
                                          </p:spTgt>
                                        </p:tgtEl>
                                        <p:attrNameLst>
                                          <p:attrName>style.visibility</p:attrName>
                                        </p:attrNameLst>
                                      </p:cBhvr>
                                      <p:to>
                                        <p:strVal val="visible"/>
                                      </p:to>
                                    </p:set>
                                    <p:anim calcmode="lin" valueType="num">
                                      <p:cBhvr additive="base">
                                        <p:cTn id="31" dur="500" fill="hold"/>
                                        <p:tgtEl>
                                          <p:spTgt spid="21094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09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4" fill="hold" nodeType="clickEffect">
                                  <p:stCondLst>
                                    <p:cond delay="0"/>
                                  </p:stCondLst>
                                  <p:childTnLst>
                                    <p:set>
                                      <p:cBhvr>
                                        <p:cTn id="36" dur="1" fill="hold">
                                          <p:stCondLst>
                                            <p:cond delay="0"/>
                                          </p:stCondLst>
                                        </p:cTn>
                                        <p:tgtEl>
                                          <p:spTgt spid="210947">
                                            <p:txEl>
                                              <p:pRg st="4" end="4"/>
                                            </p:txEl>
                                          </p:spTgt>
                                        </p:tgtEl>
                                        <p:attrNameLst>
                                          <p:attrName>style.visibility</p:attrName>
                                        </p:attrNameLst>
                                      </p:cBhvr>
                                      <p:to>
                                        <p:strVal val="visible"/>
                                      </p:to>
                                    </p:set>
                                    <p:anim calcmode="lin" valueType="num">
                                      <p:cBhvr additive="base">
                                        <p:cTn id="37" dur="500" fill="hold"/>
                                        <p:tgtEl>
                                          <p:spTgt spid="21094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09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4" fill="hold" nodeType="clickEffect">
                                  <p:stCondLst>
                                    <p:cond delay="0"/>
                                  </p:stCondLst>
                                  <p:childTnLst>
                                    <p:set>
                                      <p:cBhvr>
                                        <p:cTn id="42" dur="1" fill="hold">
                                          <p:stCondLst>
                                            <p:cond delay="0"/>
                                          </p:stCondLst>
                                        </p:cTn>
                                        <p:tgtEl>
                                          <p:spTgt spid="210947">
                                            <p:txEl>
                                              <p:pRg st="5" end="5"/>
                                            </p:txEl>
                                          </p:spTgt>
                                        </p:tgtEl>
                                        <p:attrNameLst>
                                          <p:attrName>style.visibility</p:attrName>
                                        </p:attrNameLst>
                                      </p:cBhvr>
                                      <p:to>
                                        <p:strVal val="visible"/>
                                      </p:to>
                                    </p:set>
                                    <p:anim calcmode="lin" valueType="num">
                                      <p:cBhvr additive="base">
                                        <p:cTn id="43" dur="500" fill="hold"/>
                                        <p:tgtEl>
                                          <p:spTgt spid="21094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09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4" fill="hold" nodeType="clickEffect">
                                  <p:stCondLst>
                                    <p:cond delay="0"/>
                                  </p:stCondLst>
                                  <p:childTnLst>
                                    <p:set>
                                      <p:cBhvr>
                                        <p:cTn id="48" dur="1" fill="hold">
                                          <p:stCondLst>
                                            <p:cond delay="0"/>
                                          </p:stCondLst>
                                        </p:cTn>
                                        <p:tgtEl>
                                          <p:spTgt spid="210947">
                                            <p:txEl>
                                              <p:pRg st="6" end="6"/>
                                            </p:txEl>
                                          </p:spTgt>
                                        </p:tgtEl>
                                        <p:attrNameLst>
                                          <p:attrName>style.visibility</p:attrName>
                                        </p:attrNameLst>
                                      </p:cBhvr>
                                      <p:to>
                                        <p:strVal val="visible"/>
                                      </p:to>
                                    </p:set>
                                    <p:anim calcmode="lin" valueType="num">
                                      <p:cBhvr additive="base">
                                        <p:cTn id="49" dur="500" fill="hold"/>
                                        <p:tgtEl>
                                          <p:spTgt spid="21094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09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7" presetClass="entr" presetSubtype="4" fill="hold" nodeType="clickEffect">
                                  <p:stCondLst>
                                    <p:cond delay="0"/>
                                  </p:stCondLst>
                                  <p:childTnLst>
                                    <p:set>
                                      <p:cBhvr>
                                        <p:cTn id="54" dur="1" fill="hold">
                                          <p:stCondLst>
                                            <p:cond delay="0"/>
                                          </p:stCondLst>
                                        </p:cTn>
                                        <p:tgtEl>
                                          <p:spTgt spid="210947">
                                            <p:txEl>
                                              <p:pRg st="7" end="7"/>
                                            </p:txEl>
                                          </p:spTgt>
                                        </p:tgtEl>
                                        <p:attrNameLst>
                                          <p:attrName>style.visibility</p:attrName>
                                        </p:attrNameLst>
                                      </p:cBhvr>
                                      <p:to>
                                        <p:strVal val="visible"/>
                                      </p:to>
                                    </p:set>
                                    <p:anim calcmode="lin" valueType="num">
                                      <p:cBhvr additive="base">
                                        <p:cTn id="55" dur="500" fill="hold"/>
                                        <p:tgtEl>
                                          <p:spTgt spid="210947">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09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7" presetClass="entr" presetSubtype="4" fill="hold" nodeType="clickEffect">
                                  <p:stCondLst>
                                    <p:cond delay="0"/>
                                  </p:stCondLst>
                                  <p:childTnLst>
                                    <p:set>
                                      <p:cBhvr>
                                        <p:cTn id="60" dur="1" fill="hold">
                                          <p:stCondLst>
                                            <p:cond delay="0"/>
                                          </p:stCondLst>
                                        </p:cTn>
                                        <p:tgtEl>
                                          <p:spTgt spid="210947">
                                            <p:txEl>
                                              <p:pRg st="8" end="8"/>
                                            </p:txEl>
                                          </p:spTgt>
                                        </p:tgtEl>
                                        <p:attrNameLst>
                                          <p:attrName>style.visibility</p:attrName>
                                        </p:attrNameLst>
                                      </p:cBhvr>
                                      <p:to>
                                        <p:strVal val="visible"/>
                                      </p:to>
                                    </p:set>
                                    <p:anim calcmode="lin" valueType="num">
                                      <p:cBhvr additive="base">
                                        <p:cTn id="61" dur="500" fill="hold"/>
                                        <p:tgtEl>
                                          <p:spTgt spid="210947">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1094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nodeType="clickEffect">
                                  <p:stCondLst>
                                    <p:cond delay="0"/>
                                  </p:stCondLst>
                                  <p:childTnLst>
                                    <p:set>
                                      <p:cBhvr>
                                        <p:cTn id="66" dur="1" fill="hold">
                                          <p:stCondLst>
                                            <p:cond delay="0"/>
                                          </p:stCondLst>
                                        </p:cTn>
                                        <p:tgtEl>
                                          <p:spTgt spid="5122"/>
                                        </p:tgtEl>
                                        <p:attrNameLst>
                                          <p:attrName>style.visibility</p:attrName>
                                        </p:attrNameLst>
                                      </p:cBhvr>
                                      <p:to>
                                        <p:strVal val="visible"/>
                                      </p:to>
                                    </p:set>
                                    <p:animEffect transition="in" filter="randombar(horizontal)">
                                      <p:cBhvr>
                                        <p:cTn id="6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14356" y="1960033"/>
            <a:ext cx="1857375" cy="180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05200" y="1934633"/>
            <a:ext cx="2057400" cy="1943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1970" name="Rectangle 2"/>
          <p:cNvSpPr>
            <a:spLocks noGrp="1" noChangeArrowheads="1"/>
          </p:cNvSpPr>
          <p:nvPr>
            <p:ph type="title"/>
          </p:nvPr>
        </p:nvSpPr>
        <p:spPr bwMode="auto">
          <a:xfrm>
            <a:off x="457200" y="762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Cultivate</a:t>
            </a:r>
            <a:r>
              <a:rPr lang="en-US" dirty="0">
                <a:solidFill>
                  <a:srgbClr val="3939AB"/>
                </a:solidFill>
                <a:latin typeface="Impact" pitchFamily="34" charset="0"/>
              </a:rPr>
              <a:t> </a:t>
            </a:r>
            <a:r>
              <a:rPr lang="en-US" dirty="0" smtClean="0">
                <a:solidFill>
                  <a:srgbClr val="3939AB"/>
                </a:solidFill>
                <a:latin typeface="Impact" pitchFamily="34" charset="0"/>
              </a:rPr>
              <a:t>De-escalating Muscles</a:t>
            </a:r>
          </a:p>
        </p:txBody>
      </p:sp>
      <p:sp>
        <p:nvSpPr>
          <p:cNvPr id="211971" name="Rectangle 3"/>
          <p:cNvSpPr>
            <a:spLocks noGrp="1" noChangeArrowheads="1"/>
          </p:cNvSpPr>
          <p:nvPr>
            <p:ph type="body" idx="1"/>
          </p:nvPr>
        </p:nvSpPr>
        <p:spPr bwMode="auto">
          <a:xfrm>
            <a:off x="446994" y="778932"/>
            <a:ext cx="8229600" cy="5317067"/>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r>
              <a:rPr lang="en-US" sz="2400" dirty="0" smtClean="0"/>
              <a:t>The Operative Practices to enable Harmony </a:t>
            </a:r>
          </a:p>
          <a:p>
            <a:pPr marL="1035050" lvl="1" indent="-577850" eaLnBrk="1" hangingPunct="1">
              <a:lnSpc>
                <a:spcPct val="80000"/>
              </a:lnSpc>
              <a:buFontTx/>
              <a:buBlip>
                <a:blip r:embed="rId5"/>
              </a:buBlip>
            </a:pPr>
            <a:r>
              <a:rPr lang="en-US" dirty="0" smtClean="0"/>
              <a:t>Relax, don’t resist.  Experience your human emotions w/o acting out.  Apply principles.  </a:t>
            </a:r>
          </a:p>
          <a:p>
            <a:pPr marL="1035050" lvl="1" indent="-577850" eaLnBrk="1" hangingPunct="1">
              <a:lnSpc>
                <a:spcPct val="80000"/>
              </a:lnSpc>
              <a:buFontTx/>
              <a:buBlip>
                <a:blip r:embed="rId5"/>
              </a:buBlip>
            </a:pPr>
            <a:r>
              <a:rPr lang="en-US" dirty="0" smtClean="0"/>
              <a:t>Allow space and be spacious.  </a:t>
            </a:r>
          </a:p>
          <a:p>
            <a:pPr marL="1035050" lvl="1" indent="-577850" eaLnBrk="1" hangingPunct="1">
              <a:lnSpc>
                <a:spcPct val="80000"/>
              </a:lnSpc>
              <a:buFontTx/>
              <a:buBlip>
                <a:blip r:embed="rId5"/>
              </a:buBlip>
            </a:pPr>
            <a:r>
              <a:rPr lang="en-US" dirty="0" smtClean="0"/>
              <a:t>Don’t take a fixed position .  Remain             neutral. Align with principles, not others.  </a:t>
            </a:r>
          </a:p>
          <a:p>
            <a:pPr marL="1035050" lvl="1" indent="-577850" eaLnBrk="1" hangingPunct="1">
              <a:lnSpc>
                <a:spcPct val="80000"/>
              </a:lnSpc>
              <a:buFontTx/>
              <a:buBlip>
                <a:blip r:embed="rId5"/>
              </a:buBlip>
            </a:pPr>
            <a:r>
              <a:rPr lang="en-US" dirty="0" smtClean="0"/>
              <a:t>Apply the Precise Reflection Principle.</a:t>
            </a:r>
          </a:p>
          <a:p>
            <a:pPr marL="1035050" lvl="1" indent="-577850" eaLnBrk="1" hangingPunct="1">
              <a:lnSpc>
                <a:spcPct val="80000"/>
              </a:lnSpc>
              <a:buFontTx/>
              <a:buBlip>
                <a:blip r:embed="rId5"/>
              </a:buBlip>
            </a:pPr>
            <a:r>
              <a:rPr lang="en-US" dirty="0" smtClean="0"/>
              <a:t>Applying the Principle of the Unknown      and the Unknowable.  </a:t>
            </a:r>
            <a:r>
              <a:rPr lang="en-US" u="sng" dirty="0" smtClean="0"/>
              <a:t>My Jurisdiction</a:t>
            </a:r>
            <a:r>
              <a:rPr lang="en-US" dirty="0" smtClean="0"/>
              <a:t>.</a:t>
            </a:r>
          </a:p>
          <a:p>
            <a:pPr marL="1035050" lvl="1" indent="-577850" eaLnBrk="1" hangingPunct="1">
              <a:lnSpc>
                <a:spcPct val="80000"/>
              </a:lnSpc>
              <a:buFontTx/>
              <a:buBlip>
                <a:blip r:embed="rId5"/>
              </a:buBlip>
            </a:pPr>
            <a:r>
              <a:rPr lang="en-US" dirty="0" smtClean="0"/>
              <a:t>Applying the Harmony versus Coercion Principles.</a:t>
            </a:r>
          </a:p>
          <a:p>
            <a:pPr marL="1409700" lvl="2" indent="-495300" eaLnBrk="1" hangingPunct="1">
              <a:lnSpc>
                <a:spcPct val="80000"/>
              </a:lnSpc>
              <a:buFontTx/>
              <a:buBlip>
                <a:blip r:embed="rId5"/>
              </a:buBlip>
            </a:pPr>
            <a:r>
              <a:rPr lang="en-US" dirty="0" smtClean="0"/>
              <a:t>Harmony – to use forces inside or outside of you.</a:t>
            </a:r>
          </a:p>
          <a:p>
            <a:pPr marL="1409700" lvl="2" indent="-495300" eaLnBrk="1" hangingPunct="1">
              <a:lnSpc>
                <a:spcPct val="80000"/>
              </a:lnSpc>
              <a:buFontTx/>
              <a:buBlip>
                <a:blip r:embed="rId5"/>
              </a:buBlip>
            </a:pPr>
            <a:r>
              <a:rPr lang="en-US" dirty="0" smtClean="0"/>
              <a:t>Coercion – to go against forces inside or outside of you.</a:t>
            </a:r>
          </a:p>
          <a:p>
            <a:pPr marL="1784350" lvl="3" indent="-412750" eaLnBrk="1" hangingPunct="1">
              <a:lnSpc>
                <a:spcPct val="80000"/>
              </a:lnSpc>
              <a:buFontTx/>
              <a:buBlip>
                <a:blip r:embed="rId5"/>
              </a:buBlip>
            </a:pPr>
            <a:endParaRPr lang="en-US" sz="2400" dirty="0" smtClean="0"/>
          </a:p>
          <a:p>
            <a:pPr marL="1409700" lvl="2" indent="-495300" eaLnBrk="1" hangingPunct="1">
              <a:lnSpc>
                <a:spcPct val="80000"/>
              </a:lnSpc>
              <a:buFontTx/>
              <a:buBlip>
                <a:blip r:embed="rId5"/>
              </a:buBlip>
            </a:pPr>
            <a:endParaRPr lang="en-US" sz="1200" dirty="0" smtClean="0"/>
          </a:p>
        </p:txBody>
      </p:sp>
      <p:pic>
        <p:nvPicPr>
          <p:cNvPr id="6147"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0" y="5681978"/>
            <a:ext cx="1469571" cy="11899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176531" y="2667000"/>
            <a:ext cx="1000125" cy="231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871731" y="1828800"/>
            <a:ext cx="1304925" cy="800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0" y="3048000"/>
            <a:ext cx="1314450" cy="1181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54692037"/>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1970"/>
                                        </p:tgtEl>
                                        <p:attrNameLst>
                                          <p:attrName>style.visibility</p:attrName>
                                        </p:attrNameLst>
                                      </p:cBhvr>
                                      <p:to>
                                        <p:strVal val="visible"/>
                                      </p:to>
                                    </p:set>
                                    <p:anim calcmode="lin" valueType="num">
                                      <p:cBhvr additive="base">
                                        <p:cTn id="7" dur="500" fill="hold"/>
                                        <p:tgtEl>
                                          <p:spTgt spid="211970"/>
                                        </p:tgtEl>
                                        <p:attrNameLst>
                                          <p:attrName>ppt_x</p:attrName>
                                        </p:attrNameLst>
                                      </p:cBhvr>
                                      <p:tavLst>
                                        <p:tav tm="0">
                                          <p:val>
                                            <p:strVal val="#ppt_x"/>
                                          </p:val>
                                        </p:tav>
                                        <p:tav tm="100000">
                                          <p:val>
                                            <p:strVal val="#ppt_x"/>
                                          </p:val>
                                        </p:tav>
                                      </p:tavLst>
                                    </p:anim>
                                    <p:anim calcmode="lin" valueType="num">
                                      <p:cBhvr additive="base">
                                        <p:cTn id="8" dur="500" fill="hold"/>
                                        <p:tgtEl>
                                          <p:spTgt spid="2119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11971">
                                            <p:txEl>
                                              <p:pRg st="0" end="0"/>
                                            </p:txEl>
                                          </p:spTgt>
                                        </p:tgtEl>
                                        <p:attrNameLst>
                                          <p:attrName>style.visibility</p:attrName>
                                        </p:attrNameLst>
                                      </p:cBhvr>
                                      <p:to>
                                        <p:strVal val="visible"/>
                                      </p:to>
                                    </p:set>
                                    <p:anim calcmode="lin" valueType="num">
                                      <p:cBhvr additive="base">
                                        <p:cTn id="13" dur="500" fill="hold"/>
                                        <p:tgtEl>
                                          <p:spTgt spid="21197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19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211971">
                                            <p:txEl>
                                              <p:pRg st="1" end="1"/>
                                            </p:txEl>
                                          </p:spTgt>
                                        </p:tgtEl>
                                        <p:attrNameLst>
                                          <p:attrName>style.visibility</p:attrName>
                                        </p:attrNameLst>
                                      </p:cBhvr>
                                      <p:to>
                                        <p:strVal val="visible"/>
                                      </p:to>
                                    </p:set>
                                    <p:anim calcmode="lin" valueType="num">
                                      <p:cBhvr additive="base">
                                        <p:cTn id="19" dur="500" fill="hold"/>
                                        <p:tgtEl>
                                          <p:spTgt spid="21197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1971">
                                            <p:txEl>
                                              <p:pRg st="1" end="1"/>
                                            </p:txEl>
                                          </p:spTgt>
                                        </p:tgtEl>
                                        <p:attrNameLst>
                                          <p:attrName>ppt_y</p:attrName>
                                        </p:attrNameLst>
                                      </p:cBhvr>
                                      <p:tavLst>
                                        <p:tav tm="0">
                                          <p:val>
                                            <p:strVal val="1+#ppt_h/2"/>
                                          </p:val>
                                        </p:tav>
                                        <p:tav tm="100000">
                                          <p:val>
                                            <p:strVal val="#ppt_y"/>
                                          </p:val>
                                        </p:tav>
                                      </p:tavLst>
                                    </p:anim>
                                  </p:childTnLst>
                                </p:cTn>
                              </p:par>
                              <p:par>
                                <p:cTn id="21" presetID="21" presetClass="entr" presetSubtype="1" fill="hold" nodeType="withEffect">
                                  <p:stCondLst>
                                    <p:cond delay="0"/>
                                  </p:stCondLst>
                                  <p:childTnLst>
                                    <p:set>
                                      <p:cBhvr>
                                        <p:cTn id="22" dur="1" fill="hold">
                                          <p:stCondLst>
                                            <p:cond delay="0"/>
                                          </p:stCondLst>
                                        </p:cTn>
                                        <p:tgtEl>
                                          <p:spTgt spid="10243"/>
                                        </p:tgtEl>
                                        <p:attrNameLst>
                                          <p:attrName>style.visibility</p:attrName>
                                        </p:attrNameLst>
                                      </p:cBhvr>
                                      <p:to>
                                        <p:strVal val="visible"/>
                                      </p:to>
                                    </p:set>
                                    <p:animEffect transition="in" filter="wheel(1)">
                                      <p:cBhvr>
                                        <p:cTn id="23" dur="500"/>
                                        <p:tgtEl>
                                          <p:spTgt spid="10243"/>
                                        </p:tgtEl>
                                      </p:cBhvr>
                                    </p:animEffect>
                                  </p:childTnLst>
                                  <p:subTnLst>
                                    <p:set>
                                      <p:cBhvr override="childStyle">
                                        <p:cTn dur="1" fill="hold" display="0" masterRel="nextClick" afterEffect="1"/>
                                        <p:tgtEl>
                                          <p:spTgt spid="10243"/>
                                        </p:tgtEl>
                                        <p:attrNameLst>
                                          <p:attrName>style.visibility</p:attrName>
                                        </p:attrNameLst>
                                      </p:cBhvr>
                                      <p:to>
                                        <p:strVal val="hidden"/>
                                      </p:to>
                                    </p:set>
                                  </p:subTnLst>
                                </p:cTn>
                              </p:par>
                              <p:par>
                                <p:cTn id="24" presetID="53" presetClass="entr" presetSubtype="16" fill="hold" nodeType="withEffect">
                                  <p:stCondLst>
                                    <p:cond delay="0"/>
                                  </p:stCondLst>
                                  <p:childTnLst>
                                    <p:set>
                                      <p:cBhvr>
                                        <p:cTn id="25" dur="1" fill="hold">
                                          <p:stCondLst>
                                            <p:cond delay="0"/>
                                          </p:stCondLst>
                                        </p:cTn>
                                        <p:tgtEl>
                                          <p:spTgt spid="10244"/>
                                        </p:tgtEl>
                                        <p:attrNameLst>
                                          <p:attrName>style.visibility</p:attrName>
                                        </p:attrNameLst>
                                      </p:cBhvr>
                                      <p:to>
                                        <p:strVal val="visible"/>
                                      </p:to>
                                    </p:set>
                                    <p:anim calcmode="lin" valueType="num">
                                      <p:cBhvr>
                                        <p:cTn id="26" dur="500" fill="hold"/>
                                        <p:tgtEl>
                                          <p:spTgt spid="10244"/>
                                        </p:tgtEl>
                                        <p:attrNameLst>
                                          <p:attrName>ppt_w</p:attrName>
                                        </p:attrNameLst>
                                      </p:cBhvr>
                                      <p:tavLst>
                                        <p:tav tm="0">
                                          <p:val>
                                            <p:fltVal val="0"/>
                                          </p:val>
                                        </p:tav>
                                        <p:tav tm="100000">
                                          <p:val>
                                            <p:strVal val="#ppt_w"/>
                                          </p:val>
                                        </p:tav>
                                      </p:tavLst>
                                    </p:anim>
                                    <p:anim calcmode="lin" valueType="num">
                                      <p:cBhvr>
                                        <p:cTn id="27" dur="500" fill="hold"/>
                                        <p:tgtEl>
                                          <p:spTgt spid="10244"/>
                                        </p:tgtEl>
                                        <p:attrNameLst>
                                          <p:attrName>ppt_h</p:attrName>
                                        </p:attrNameLst>
                                      </p:cBhvr>
                                      <p:tavLst>
                                        <p:tav tm="0">
                                          <p:val>
                                            <p:fltVal val="0"/>
                                          </p:val>
                                        </p:tav>
                                        <p:tav tm="100000">
                                          <p:val>
                                            <p:strVal val="#ppt_h"/>
                                          </p:val>
                                        </p:tav>
                                      </p:tavLst>
                                    </p:anim>
                                    <p:animEffect transition="in" filter="fade">
                                      <p:cBhvr>
                                        <p:cTn id="28" dur="500"/>
                                        <p:tgtEl>
                                          <p:spTgt spid="10244"/>
                                        </p:tgtEl>
                                      </p:cBhvr>
                                    </p:animEffect>
                                  </p:childTnLst>
                                  <p:subTnLst>
                                    <p:set>
                                      <p:cBhvr override="childStyle">
                                        <p:cTn dur="1" fill="hold" display="0" masterRel="nextClick" afterEffect="1"/>
                                        <p:tgtEl>
                                          <p:spTgt spid="10244"/>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7" presetClass="entr" presetSubtype="4" fill="hold" nodeType="clickEffect">
                                  <p:stCondLst>
                                    <p:cond delay="0"/>
                                  </p:stCondLst>
                                  <p:childTnLst>
                                    <p:set>
                                      <p:cBhvr>
                                        <p:cTn id="32" dur="1" fill="hold">
                                          <p:stCondLst>
                                            <p:cond delay="0"/>
                                          </p:stCondLst>
                                        </p:cTn>
                                        <p:tgtEl>
                                          <p:spTgt spid="211971">
                                            <p:txEl>
                                              <p:pRg st="2" end="2"/>
                                            </p:txEl>
                                          </p:spTgt>
                                        </p:tgtEl>
                                        <p:attrNameLst>
                                          <p:attrName>style.visibility</p:attrName>
                                        </p:attrNameLst>
                                      </p:cBhvr>
                                      <p:to>
                                        <p:strVal val="visible"/>
                                      </p:to>
                                    </p:set>
                                    <p:anim calcmode="lin" valueType="num">
                                      <p:cBhvr additive="base">
                                        <p:cTn id="33" dur="500" fill="hold"/>
                                        <p:tgtEl>
                                          <p:spTgt spid="211971">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1971">
                                            <p:txEl>
                                              <p:pRg st="2" end="2"/>
                                            </p:txEl>
                                          </p:spTgt>
                                        </p:tgtEl>
                                        <p:attrNameLst>
                                          <p:attrName>ppt_y</p:attrName>
                                        </p:attrNameLst>
                                      </p:cBhvr>
                                      <p:tavLst>
                                        <p:tav tm="0">
                                          <p:val>
                                            <p:strVal val="1+#ppt_h/2"/>
                                          </p:val>
                                        </p:tav>
                                        <p:tav tm="100000">
                                          <p:val>
                                            <p:strVal val="#ppt_y"/>
                                          </p:val>
                                        </p:tav>
                                      </p:tavLst>
                                    </p:anim>
                                  </p:childTnLst>
                                </p:cTn>
                              </p:par>
                              <p:par>
                                <p:cTn id="35" presetID="6" presetClass="entr" presetSubtype="16" fill="hold" nodeType="withEffect">
                                  <p:stCondLst>
                                    <p:cond delay="0"/>
                                  </p:stCondLst>
                                  <p:childTnLst>
                                    <p:set>
                                      <p:cBhvr>
                                        <p:cTn id="36" dur="1" fill="hold">
                                          <p:stCondLst>
                                            <p:cond delay="0"/>
                                          </p:stCondLst>
                                        </p:cTn>
                                        <p:tgtEl>
                                          <p:spTgt spid="10242"/>
                                        </p:tgtEl>
                                        <p:attrNameLst>
                                          <p:attrName>style.visibility</p:attrName>
                                        </p:attrNameLst>
                                      </p:cBhvr>
                                      <p:to>
                                        <p:strVal val="visible"/>
                                      </p:to>
                                    </p:set>
                                    <p:animEffect transition="in" filter="circle(in)">
                                      <p:cBhvr>
                                        <p:cTn id="37" dur="500"/>
                                        <p:tgtEl>
                                          <p:spTgt spid="10242"/>
                                        </p:tgtEl>
                                      </p:cBhvr>
                                    </p:animEffect>
                                  </p:childTnLst>
                                  <p:subTnLst>
                                    <p:set>
                                      <p:cBhvr override="childStyle">
                                        <p:cTn dur="1" fill="hold" display="0" masterRel="nextClick" afterEffect="1"/>
                                        <p:tgtEl>
                                          <p:spTgt spid="10242"/>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7" presetClass="entr" presetSubtype="4" fill="hold" nodeType="clickEffect">
                                  <p:stCondLst>
                                    <p:cond delay="0"/>
                                  </p:stCondLst>
                                  <p:childTnLst>
                                    <p:set>
                                      <p:cBhvr>
                                        <p:cTn id="41" dur="1" fill="hold">
                                          <p:stCondLst>
                                            <p:cond delay="0"/>
                                          </p:stCondLst>
                                        </p:cTn>
                                        <p:tgtEl>
                                          <p:spTgt spid="211971">
                                            <p:txEl>
                                              <p:pRg st="3" end="3"/>
                                            </p:txEl>
                                          </p:spTgt>
                                        </p:tgtEl>
                                        <p:attrNameLst>
                                          <p:attrName>style.visibility</p:attrName>
                                        </p:attrNameLst>
                                      </p:cBhvr>
                                      <p:to>
                                        <p:strVal val="visible"/>
                                      </p:to>
                                    </p:set>
                                    <p:anim calcmode="lin" valueType="num">
                                      <p:cBhvr additive="base">
                                        <p:cTn id="42" dur="500" fill="hold"/>
                                        <p:tgtEl>
                                          <p:spTgt spid="211971">
                                            <p:txEl>
                                              <p:pRg st="3" end="3"/>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11971">
                                            <p:txEl>
                                              <p:pRg st="3" end="3"/>
                                            </p:txEl>
                                          </p:spTgt>
                                        </p:tgtEl>
                                        <p:attrNameLst>
                                          <p:attrName>ppt_y</p:attrName>
                                        </p:attrNameLst>
                                      </p:cBhvr>
                                      <p:tavLst>
                                        <p:tav tm="0">
                                          <p:val>
                                            <p:strVal val="1+#ppt_h/2"/>
                                          </p:val>
                                        </p:tav>
                                        <p:tav tm="100000">
                                          <p:val>
                                            <p:strVal val="#ppt_y"/>
                                          </p:val>
                                        </p:tav>
                                      </p:tavLst>
                                    </p:anim>
                                  </p:childTnLst>
                                </p:cTn>
                              </p:par>
                              <p:par>
                                <p:cTn id="44" presetID="16" presetClass="entr" presetSubtype="21" fill="hold" nodeType="withEffect">
                                  <p:stCondLst>
                                    <p:cond delay="0"/>
                                  </p:stCondLst>
                                  <p:childTnLst>
                                    <p:set>
                                      <p:cBhvr>
                                        <p:cTn id="45" dur="1" fill="hold">
                                          <p:stCondLst>
                                            <p:cond delay="0"/>
                                          </p:stCondLst>
                                        </p:cTn>
                                        <p:tgtEl>
                                          <p:spTgt spid="10245"/>
                                        </p:tgtEl>
                                        <p:attrNameLst>
                                          <p:attrName>style.visibility</p:attrName>
                                        </p:attrNameLst>
                                      </p:cBhvr>
                                      <p:to>
                                        <p:strVal val="visible"/>
                                      </p:to>
                                    </p:set>
                                    <p:animEffect transition="in" filter="barn(inVertical)">
                                      <p:cBhvr>
                                        <p:cTn id="46" dur="500"/>
                                        <p:tgtEl>
                                          <p:spTgt spid="10245"/>
                                        </p:tgtEl>
                                      </p:cBhvr>
                                    </p:animEffect>
                                  </p:childTnLst>
                                  <p:subTnLst>
                                    <p:set>
                                      <p:cBhvr override="childStyle">
                                        <p:cTn dur="1" fill="hold" display="0" masterRel="nextClick" afterEffect="1"/>
                                        <p:tgtEl>
                                          <p:spTgt spid="10245"/>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7" presetClass="entr" presetSubtype="4" fill="hold" nodeType="clickEffect">
                                  <p:stCondLst>
                                    <p:cond delay="0"/>
                                  </p:stCondLst>
                                  <p:childTnLst>
                                    <p:set>
                                      <p:cBhvr>
                                        <p:cTn id="50" dur="1" fill="hold">
                                          <p:stCondLst>
                                            <p:cond delay="0"/>
                                          </p:stCondLst>
                                        </p:cTn>
                                        <p:tgtEl>
                                          <p:spTgt spid="211971">
                                            <p:txEl>
                                              <p:pRg st="4" end="4"/>
                                            </p:txEl>
                                          </p:spTgt>
                                        </p:tgtEl>
                                        <p:attrNameLst>
                                          <p:attrName>style.visibility</p:attrName>
                                        </p:attrNameLst>
                                      </p:cBhvr>
                                      <p:to>
                                        <p:strVal val="visible"/>
                                      </p:to>
                                    </p:set>
                                    <p:anim calcmode="lin" valueType="num">
                                      <p:cBhvr additive="base">
                                        <p:cTn id="51" dur="500" fill="hold"/>
                                        <p:tgtEl>
                                          <p:spTgt spid="211971">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119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7" presetClass="entr" presetSubtype="4" fill="hold" nodeType="clickEffect">
                                  <p:stCondLst>
                                    <p:cond delay="0"/>
                                  </p:stCondLst>
                                  <p:childTnLst>
                                    <p:set>
                                      <p:cBhvr>
                                        <p:cTn id="56" dur="1" fill="hold">
                                          <p:stCondLst>
                                            <p:cond delay="0"/>
                                          </p:stCondLst>
                                        </p:cTn>
                                        <p:tgtEl>
                                          <p:spTgt spid="211971">
                                            <p:txEl>
                                              <p:pRg st="5" end="5"/>
                                            </p:txEl>
                                          </p:spTgt>
                                        </p:tgtEl>
                                        <p:attrNameLst>
                                          <p:attrName>style.visibility</p:attrName>
                                        </p:attrNameLst>
                                      </p:cBhvr>
                                      <p:to>
                                        <p:strVal val="visible"/>
                                      </p:to>
                                    </p:set>
                                    <p:anim calcmode="lin" valueType="num">
                                      <p:cBhvr additive="base">
                                        <p:cTn id="57" dur="500" fill="hold"/>
                                        <p:tgtEl>
                                          <p:spTgt spid="211971">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119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7" presetClass="entr" presetSubtype="4" fill="hold" nodeType="clickEffect">
                                  <p:stCondLst>
                                    <p:cond delay="0"/>
                                  </p:stCondLst>
                                  <p:childTnLst>
                                    <p:set>
                                      <p:cBhvr>
                                        <p:cTn id="62" dur="1" fill="hold">
                                          <p:stCondLst>
                                            <p:cond delay="0"/>
                                          </p:stCondLst>
                                        </p:cTn>
                                        <p:tgtEl>
                                          <p:spTgt spid="211971">
                                            <p:txEl>
                                              <p:pRg st="6" end="6"/>
                                            </p:txEl>
                                          </p:spTgt>
                                        </p:tgtEl>
                                        <p:attrNameLst>
                                          <p:attrName>style.visibility</p:attrName>
                                        </p:attrNameLst>
                                      </p:cBhvr>
                                      <p:to>
                                        <p:strVal val="visible"/>
                                      </p:to>
                                    </p:set>
                                    <p:anim calcmode="lin" valueType="num">
                                      <p:cBhvr additive="base">
                                        <p:cTn id="63" dur="500" fill="hold"/>
                                        <p:tgtEl>
                                          <p:spTgt spid="211971">
                                            <p:txEl>
                                              <p:pRg st="6" end="6"/>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1197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7" presetClass="entr" presetSubtype="4" fill="hold" nodeType="clickEffect">
                                  <p:stCondLst>
                                    <p:cond delay="0"/>
                                  </p:stCondLst>
                                  <p:childTnLst>
                                    <p:set>
                                      <p:cBhvr>
                                        <p:cTn id="68" dur="1" fill="hold">
                                          <p:stCondLst>
                                            <p:cond delay="0"/>
                                          </p:stCondLst>
                                        </p:cTn>
                                        <p:tgtEl>
                                          <p:spTgt spid="211971">
                                            <p:txEl>
                                              <p:pRg st="7" end="7"/>
                                            </p:txEl>
                                          </p:spTgt>
                                        </p:tgtEl>
                                        <p:attrNameLst>
                                          <p:attrName>style.visibility</p:attrName>
                                        </p:attrNameLst>
                                      </p:cBhvr>
                                      <p:to>
                                        <p:strVal val="visible"/>
                                      </p:to>
                                    </p:set>
                                    <p:anim calcmode="lin" valueType="num">
                                      <p:cBhvr additive="base">
                                        <p:cTn id="69" dur="500" fill="hold"/>
                                        <p:tgtEl>
                                          <p:spTgt spid="211971">
                                            <p:txEl>
                                              <p:pRg st="7" end="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1197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7" presetClass="entr" presetSubtype="4" fill="hold" nodeType="clickEffect">
                                  <p:stCondLst>
                                    <p:cond delay="0"/>
                                  </p:stCondLst>
                                  <p:childTnLst>
                                    <p:set>
                                      <p:cBhvr>
                                        <p:cTn id="74" dur="1" fill="hold">
                                          <p:stCondLst>
                                            <p:cond delay="0"/>
                                          </p:stCondLst>
                                        </p:cTn>
                                        <p:tgtEl>
                                          <p:spTgt spid="211971">
                                            <p:txEl>
                                              <p:pRg st="8" end="8"/>
                                            </p:txEl>
                                          </p:spTgt>
                                        </p:tgtEl>
                                        <p:attrNameLst>
                                          <p:attrName>style.visibility</p:attrName>
                                        </p:attrNameLst>
                                      </p:cBhvr>
                                      <p:to>
                                        <p:strVal val="visible"/>
                                      </p:to>
                                    </p:set>
                                    <p:anim calcmode="lin" valueType="num">
                                      <p:cBhvr additive="base">
                                        <p:cTn id="75" dur="500" fill="hold"/>
                                        <p:tgtEl>
                                          <p:spTgt spid="211971">
                                            <p:txEl>
                                              <p:pRg st="8" end="8"/>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1197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nodeType="clickEffect">
                                  <p:stCondLst>
                                    <p:cond delay="0"/>
                                  </p:stCondLst>
                                  <p:childTnLst>
                                    <p:set>
                                      <p:cBhvr>
                                        <p:cTn id="80" dur="1" fill="hold">
                                          <p:stCondLst>
                                            <p:cond delay="0"/>
                                          </p:stCondLst>
                                        </p:cTn>
                                        <p:tgtEl>
                                          <p:spTgt spid="6147"/>
                                        </p:tgtEl>
                                        <p:attrNameLst>
                                          <p:attrName>style.visibility</p:attrName>
                                        </p:attrNameLst>
                                      </p:cBhvr>
                                      <p:to>
                                        <p:strVal val="visible"/>
                                      </p:to>
                                    </p:set>
                                    <p:animEffect transition="in" filter="randombar(horizontal)">
                                      <p:cBhvr>
                                        <p:cTn id="81" dur="500"/>
                                        <p:tgtEl>
                                          <p:spTgt spid="6147"/>
                                        </p:tgtEl>
                                      </p:cBhvr>
                                    </p:animEffect>
                                  </p:childTnLst>
                                </p:cTn>
                              </p:par>
                            </p:childTnLst>
                          </p:cTn>
                        </p:par>
                      </p:childTnLst>
                    </p:cTn>
                  </p:par>
                  <p:par>
                    <p:cTn id="82" fill="hold">
                      <p:stCondLst>
                        <p:cond delay="indefinite"/>
                      </p:stCondLst>
                      <p:childTnLst>
                        <p:par>
                          <p:cTn id="83" fill="hold">
                            <p:stCondLst>
                              <p:cond delay="0"/>
                            </p:stCondLst>
                            <p:childTnLst>
                              <p:par>
                                <p:cTn id="84" presetID="21" presetClass="entr" presetSubtype="1" fill="hold" nodeType="clickEffect">
                                  <p:stCondLst>
                                    <p:cond delay="0"/>
                                  </p:stCondLst>
                                  <p:childTnLst>
                                    <p:set>
                                      <p:cBhvr>
                                        <p:cTn id="85" dur="1" fill="hold">
                                          <p:stCondLst>
                                            <p:cond delay="0"/>
                                          </p:stCondLst>
                                        </p:cTn>
                                        <p:tgtEl>
                                          <p:spTgt spid="6148"/>
                                        </p:tgtEl>
                                        <p:attrNameLst>
                                          <p:attrName>style.visibility</p:attrName>
                                        </p:attrNameLst>
                                      </p:cBhvr>
                                      <p:to>
                                        <p:strVal val="visible"/>
                                      </p:to>
                                    </p:set>
                                    <p:animEffect transition="in" filter="wheel(1)">
                                      <p:cBhvr>
                                        <p:cTn id="86"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bwMode="auto">
          <a:xfrm>
            <a:off x="457200" y="76200"/>
            <a:ext cx="8229600" cy="762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The Creative Principle of Harmony</a:t>
            </a:r>
            <a:r>
              <a:rPr lang="en-US" dirty="0" smtClean="0"/>
              <a:t> </a:t>
            </a:r>
            <a:br>
              <a:rPr lang="en-US" dirty="0" smtClean="0"/>
            </a:br>
            <a:endParaRPr lang="en-US" dirty="0" smtClean="0"/>
          </a:p>
        </p:txBody>
      </p:sp>
      <p:sp>
        <p:nvSpPr>
          <p:cNvPr id="215043" name="Rectangle 3"/>
          <p:cNvSpPr>
            <a:spLocks noGrp="1" noChangeArrowheads="1"/>
          </p:cNvSpPr>
          <p:nvPr>
            <p:ph type="body" idx="1"/>
          </p:nvPr>
        </p:nvSpPr>
        <p:spPr bwMode="auto">
          <a:xfrm>
            <a:off x="381000" y="762000"/>
            <a:ext cx="8382000" cy="5486400"/>
          </a:xfrm>
          <a:noFill/>
          <a:ln>
            <a:miter lim="800000"/>
            <a:headEnd/>
            <a:tailEnd/>
          </a:ln>
        </p:spPr>
        <p:txBody>
          <a:bodyPr vert="horz" wrap="square" lIns="91440" tIns="45720" rIns="91440" bIns="45720" numCol="1" anchor="t" anchorCtr="0" compatLnSpc="1">
            <a:prstTxWarp prst="textNoShape">
              <a:avLst/>
            </a:prstTxWarp>
          </a:bodyPr>
          <a:lstStyle/>
          <a:p>
            <a:pPr marL="1035050" lvl="1" indent="-577850" eaLnBrk="1" hangingPunct="1">
              <a:lnSpc>
                <a:spcPct val="80000"/>
              </a:lnSpc>
              <a:buFontTx/>
              <a:buBlip>
                <a:blip r:embed="rId3"/>
              </a:buBlip>
            </a:pPr>
            <a:r>
              <a:rPr lang="en-US" dirty="0" smtClean="0"/>
              <a:t>The key to de-escalation of conflicts is to respect your opponent’s position.  Use </a:t>
            </a:r>
            <a:r>
              <a:rPr lang="en-US" u="sng" dirty="0" smtClean="0">
                <a:solidFill>
                  <a:srgbClr val="FF0000"/>
                </a:solidFill>
                <a:hlinkClick r:id="rId4" action="ppaction://hlinkfile"/>
              </a:rPr>
              <a:t>Power</a:t>
            </a:r>
            <a:r>
              <a:rPr lang="en-US" dirty="0" smtClean="0"/>
              <a:t>, not Force.</a:t>
            </a:r>
          </a:p>
          <a:p>
            <a:pPr marL="1035050" lvl="1" indent="-577850" eaLnBrk="1" hangingPunct="1">
              <a:lnSpc>
                <a:spcPct val="80000"/>
              </a:lnSpc>
              <a:buFontTx/>
              <a:buBlip>
                <a:blip r:embed="rId3"/>
              </a:buBlip>
            </a:pPr>
            <a:r>
              <a:rPr lang="en-US" dirty="0" smtClean="0"/>
              <a:t>Even if it’s an aggressive and demeaning one.  To not aggravate the situation, you must leave your opponent’s position unaffected and without reacting or identifying with it.  Just observe any recoiling and revolting emotions you might have.</a:t>
            </a:r>
          </a:p>
          <a:p>
            <a:pPr marL="1035050" lvl="1" indent="-577850" eaLnBrk="1" hangingPunct="1">
              <a:lnSpc>
                <a:spcPct val="80000"/>
              </a:lnSpc>
              <a:buFontTx/>
              <a:buBlip>
                <a:blip r:embed="rId3"/>
              </a:buBlip>
            </a:pPr>
            <a:r>
              <a:rPr lang="en-US" dirty="0" smtClean="0"/>
              <a:t>This is the </a:t>
            </a:r>
            <a:r>
              <a:rPr lang="en-US" u="sng" dirty="0" smtClean="0"/>
              <a:t>Isolation</a:t>
            </a:r>
            <a:r>
              <a:rPr lang="en-US" dirty="0" smtClean="0"/>
              <a:t> principle which is equivalent to acceptance or respect for your adversary’s position.  </a:t>
            </a:r>
          </a:p>
          <a:p>
            <a:pPr marL="1035050" lvl="1" indent="-577850" eaLnBrk="1" hangingPunct="1">
              <a:lnSpc>
                <a:spcPct val="80000"/>
              </a:lnSpc>
              <a:buFontTx/>
              <a:buBlip>
                <a:blip r:embed="rId3"/>
              </a:buBlip>
            </a:pPr>
            <a:r>
              <a:rPr lang="en-US" dirty="0" smtClean="0"/>
              <a:t>You will make your move from your opponent’s perspective without discounting it in the slightest (i.e., no provocation).  </a:t>
            </a:r>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 y="2362200"/>
            <a:ext cx="1395368" cy="1428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659536" y="2590800"/>
            <a:ext cx="1484464" cy="17419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48568486"/>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5042"/>
                                        </p:tgtEl>
                                        <p:attrNameLst>
                                          <p:attrName>style.visibility</p:attrName>
                                        </p:attrNameLst>
                                      </p:cBhvr>
                                      <p:to>
                                        <p:strVal val="visible"/>
                                      </p:to>
                                    </p:set>
                                    <p:anim calcmode="lin" valueType="num">
                                      <p:cBhvr additive="base">
                                        <p:cTn id="7" dur="500" fill="hold"/>
                                        <p:tgtEl>
                                          <p:spTgt spid="215042"/>
                                        </p:tgtEl>
                                        <p:attrNameLst>
                                          <p:attrName>ppt_x</p:attrName>
                                        </p:attrNameLst>
                                      </p:cBhvr>
                                      <p:tavLst>
                                        <p:tav tm="0">
                                          <p:val>
                                            <p:strVal val="#ppt_x"/>
                                          </p:val>
                                        </p:tav>
                                        <p:tav tm="100000">
                                          <p:val>
                                            <p:strVal val="#ppt_x"/>
                                          </p:val>
                                        </p:tav>
                                      </p:tavLst>
                                    </p:anim>
                                    <p:anim calcmode="lin" valueType="num">
                                      <p:cBhvr additive="base">
                                        <p:cTn id="8" dur="500" fill="hold"/>
                                        <p:tgtEl>
                                          <p:spTgt spid="2150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15043">
                                            <p:txEl>
                                              <p:pRg st="0" end="0"/>
                                            </p:txEl>
                                          </p:spTgt>
                                        </p:tgtEl>
                                        <p:attrNameLst>
                                          <p:attrName>style.visibility</p:attrName>
                                        </p:attrNameLst>
                                      </p:cBhvr>
                                      <p:to>
                                        <p:strVal val="visible"/>
                                      </p:to>
                                    </p:set>
                                    <p:anim calcmode="lin" valueType="num">
                                      <p:cBhvr additive="base">
                                        <p:cTn id="13" dur="500" fill="hold"/>
                                        <p:tgtEl>
                                          <p:spTgt spid="2150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215043">
                                            <p:txEl>
                                              <p:pRg st="1" end="1"/>
                                            </p:txEl>
                                          </p:spTgt>
                                        </p:tgtEl>
                                        <p:attrNameLst>
                                          <p:attrName>style.visibility</p:attrName>
                                        </p:attrNameLst>
                                      </p:cBhvr>
                                      <p:to>
                                        <p:strVal val="visible"/>
                                      </p:to>
                                    </p:set>
                                    <p:anim calcmode="lin" valueType="num">
                                      <p:cBhvr additive="base">
                                        <p:cTn id="19" dur="500" fill="hold"/>
                                        <p:tgtEl>
                                          <p:spTgt spid="21504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43">
                                            <p:txEl>
                                              <p:pRg st="1" end="1"/>
                                            </p:txEl>
                                          </p:spTgt>
                                        </p:tgtEl>
                                        <p:attrNameLst>
                                          <p:attrName>ppt_y</p:attrName>
                                        </p:attrNameLst>
                                      </p:cBhvr>
                                      <p:tavLst>
                                        <p:tav tm="0">
                                          <p:val>
                                            <p:strVal val="1+#ppt_h/2"/>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3074"/>
                                        </p:tgtEl>
                                        <p:attrNameLst>
                                          <p:attrName>style.visibility</p:attrName>
                                        </p:attrNameLst>
                                      </p:cBhvr>
                                      <p:to>
                                        <p:strVal val="visible"/>
                                      </p:to>
                                    </p:set>
                                    <p:animEffect transition="in" filter="randombar(horizontal)">
                                      <p:cBhvr>
                                        <p:cTn id="23" dur="500"/>
                                        <p:tgtEl>
                                          <p:spTgt spid="3074"/>
                                        </p:tgtEl>
                                      </p:cBhvr>
                                    </p:animEffect>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nodeType="clickEffect">
                                  <p:stCondLst>
                                    <p:cond delay="0"/>
                                  </p:stCondLst>
                                  <p:childTnLst>
                                    <p:set>
                                      <p:cBhvr>
                                        <p:cTn id="27" dur="1" fill="hold">
                                          <p:stCondLst>
                                            <p:cond delay="0"/>
                                          </p:stCondLst>
                                        </p:cTn>
                                        <p:tgtEl>
                                          <p:spTgt spid="215043">
                                            <p:txEl>
                                              <p:pRg st="2" end="2"/>
                                            </p:txEl>
                                          </p:spTgt>
                                        </p:tgtEl>
                                        <p:attrNameLst>
                                          <p:attrName>style.visibility</p:attrName>
                                        </p:attrNameLst>
                                      </p:cBhvr>
                                      <p:to>
                                        <p:strVal val="visible"/>
                                      </p:to>
                                    </p:set>
                                    <p:anim calcmode="lin" valueType="num">
                                      <p:cBhvr additive="base">
                                        <p:cTn id="28" dur="500" fill="hold"/>
                                        <p:tgtEl>
                                          <p:spTgt spid="21504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15043">
                                            <p:txEl>
                                              <p:pRg st="2" end="2"/>
                                            </p:txEl>
                                          </p:spTgt>
                                        </p:tgtEl>
                                        <p:attrNameLst>
                                          <p:attrName>ppt_y</p:attrName>
                                        </p:attrNameLst>
                                      </p:cBhvr>
                                      <p:tavLst>
                                        <p:tav tm="0">
                                          <p:val>
                                            <p:strVal val="1+#ppt_h/2"/>
                                          </p:val>
                                        </p:tav>
                                        <p:tav tm="100000">
                                          <p:val>
                                            <p:strVal val="#ppt_y"/>
                                          </p:val>
                                        </p:tav>
                                      </p:tavLst>
                                    </p:anim>
                                  </p:childTnLst>
                                </p:cTn>
                              </p:par>
                              <p:par>
                                <p:cTn id="30" presetID="16" presetClass="entr" presetSubtype="21" fill="hold" nodeType="withEffect">
                                  <p:stCondLst>
                                    <p:cond delay="0"/>
                                  </p:stCondLst>
                                  <p:childTnLst>
                                    <p:set>
                                      <p:cBhvr>
                                        <p:cTn id="31" dur="1" fill="hold">
                                          <p:stCondLst>
                                            <p:cond delay="0"/>
                                          </p:stCondLst>
                                        </p:cTn>
                                        <p:tgtEl>
                                          <p:spTgt spid="3075"/>
                                        </p:tgtEl>
                                        <p:attrNameLst>
                                          <p:attrName>style.visibility</p:attrName>
                                        </p:attrNameLst>
                                      </p:cBhvr>
                                      <p:to>
                                        <p:strVal val="visible"/>
                                      </p:to>
                                    </p:set>
                                    <p:animEffect transition="in" filter="barn(inVertical)">
                                      <p:cBhvr>
                                        <p:cTn id="32" dur="500"/>
                                        <p:tgtEl>
                                          <p:spTgt spid="3075"/>
                                        </p:tgtEl>
                                      </p:cBhvr>
                                    </p:animEffect>
                                  </p:childTnLst>
                                  <p:subTnLst>
                                    <p:set>
                                      <p:cBhvr override="childStyle">
                                        <p:cTn dur="1" fill="hold" display="0" masterRel="nextClick" afterEffect="1"/>
                                        <p:tgtEl>
                                          <p:spTgt spid="307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7" presetClass="entr" presetSubtype="4" fill="hold" nodeType="clickEffect">
                                  <p:stCondLst>
                                    <p:cond delay="0"/>
                                  </p:stCondLst>
                                  <p:childTnLst>
                                    <p:set>
                                      <p:cBhvr>
                                        <p:cTn id="36" dur="1" fill="hold">
                                          <p:stCondLst>
                                            <p:cond delay="0"/>
                                          </p:stCondLst>
                                        </p:cTn>
                                        <p:tgtEl>
                                          <p:spTgt spid="215043">
                                            <p:txEl>
                                              <p:pRg st="3" end="3"/>
                                            </p:txEl>
                                          </p:spTgt>
                                        </p:tgtEl>
                                        <p:attrNameLst>
                                          <p:attrName>style.visibility</p:attrName>
                                        </p:attrNameLst>
                                      </p:cBhvr>
                                      <p:to>
                                        <p:strVal val="visible"/>
                                      </p:to>
                                    </p:set>
                                    <p:anim calcmode="lin" valueType="num">
                                      <p:cBhvr additive="base">
                                        <p:cTn id="37" dur="500" fill="hold"/>
                                        <p:tgtEl>
                                          <p:spTgt spid="21504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4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75947" y="2286000"/>
            <a:ext cx="2286000" cy="1495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6066"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0000FF"/>
                </a:solidFill>
                <a:latin typeface="Impact" pitchFamily="34" charset="0"/>
              </a:rPr>
              <a:t>The Operative Practices to enable Harmony</a:t>
            </a:r>
            <a:r>
              <a:rPr lang="en-US" dirty="0" smtClean="0">
                <a:solidFill>
                  <a:srgbClr val="0000FF"/>
                </a:solidFill>
              </a:rPr>
              <a:t> </a:t>
            </a:r>
            <a:r>
              <a:rPr lang="en-US" dirty="0" smtClean="0"/>
              <a:t/>
            </a:r>
            <a:br>
              <a:rPr lang="en-US" dirty="0" smtClean="0"/>
            </a:br>
            <a:endParaRPr lang="en-US" dirty="0" smtClean="0"/>
          </a:p>
        </p:txBody>
      </p:sp>
      <p:sp>
        <p:nvSpPr>
          <p:cNvPr id="216067" name="Rectangle 3"/>
          <p:cNvSpPr>
            <a:spLocks noGrp="1" noChangeArrowheads="1"/>
          </p:cNvSpPr>
          <p:nvPr>
            <p:ph type="body" idx="1"/>
          </p:nvPr>
        </p:nvSpPr>
        <p:spPr bwMode="auto">
          <a:xfrm>
            <a:off x="533400" y="11430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endParaRPr lang="en-US" sz="2400" dirty="0" smtClean="0"/>
          </a:p>
          <a:p>
            <a:pPr marL="1035050" lvl="1" indent="-577850" eaLnBrk="1" hangingPunct="1">
              <a:lnSpc>
                <a:spcPct val="80000"/>
              </a:lnSpc>
              <a:buFontTx/>
              <a:buBlip>
                <a:blip r:embed="rId4"/>
              </a:buBlip>
            </a:pPr>
            <a:r>
              <a:rPr lang="en-US" dirty="0" smtClean="0"/>
              <a:t>When you make your move, you are using the Re-positioning principle by building on top of your opponent’s position with full acknowledgement and appreciation of your opponent’s position. </a:t>
            </a:r>
          </a:p>
          <a:p>
            <a:pPr marL="1035050" lvl="1" indent="-577850" eaLnBrk="1" hangingPunct="1">
              <a:lnSpc>
                <a:spcPct val="80000"/>
              </a:lnSpc>
              <a:buFontTx/>
              <a:buBlip>
                <a:blip r:embed="rId4"/>
              </a:buBlip>
            </a:pPr>
            <a:r>
              <a:rPr lang="en-US" dirty="0" smtClean="0"/>
              <a:t>The last principle of assertive communication is to </a:t>
            </a:r>
            <a:r>
              <a:rPr lang="en-US" dirty="0"/>
              <a:t>e</a:t>
            </a:r>
            <a:r>
              <a:rPr lang="en-US" dirty="0" smtClean="0"/>
              <a:t>xpress positively and gently. Land &amp; invoke positive emotions.</a:t>
            </a:r>
          </a:p>
          <a:p>
            <a:pPr marL="1035050" lvl="1" indent="-577850" eaLnBrk="1" hangingPunct="1">
              <a:lnSpc>
                <a:spcPct val="80000"/>
              </a:lnSpc>
              <a:buFontTx/>
              <a:buBlip>
                <a:blip r:embed="rId4"/>
              </a:buBlip>
            </a:pPr>
            <a:r>
              <a:rPr lang="en-US" dirty="0" smtClean="0"/>
              <a:t>Exercise: re-arrange these words in the spirit of this session: “All is fair in love and war”.</a:t>
            </a:r>
          </a:p>
          <a:p>
            <a:pPr marL="1784350" lvl="3" indent="-412750" eaLnBrk="1" hangingPunct="1">
              <a:lnSpc>
                <a:spcPct val="80000"/>
              </a:lnSpc>
              <a:buFontTx/>
              <a:buBlip>
                <a:blip r:embed="rId4"/>
              </a:buBlip>
            </a:pPr>
            <a:endParaRPr lang="en-US" sz="2400" dirty="0" smtClean="0"/>
          </a:p>
          <a:p>
            <a:pPr marL="1409700" lvl="2" indent="-495300" eaLnBrk="1" hangingPunct="1">
              <a:lnSpc>
                <a:spcPct val="80000"/>
              </a:lnSpc>
              <a:buFontTx/>
              <a:buBlip>
                <a:blip r:embed="rId4"/>
              </a:buBlip>
            </a:pPr>
            <a:endParaRPr lang="en-US" sz="1200" dirty="0" smtClean="0"/>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42137" y="5257800"/>
            <a:ext cx="2001863" cy="15811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800600" y="5253036"/>
            <a:ext cx="2017680" cy="1585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17603200"/>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16067">
                                            <p:txEl>
                                              <p:pRg st="1" end="1"/>
                                            </p:txEl>
                                          </p:spTgt>
                                        </p:tgtEl>
                                        <p:attrNameLst>
                                          <p:attrName>style.visibility</p:attrName>
                                        </p:attrNameLst>
                                      </p:cBhvr>
                                      <p:to>
                                        <p:strVal val="visible"/>
                                      </p:to>
                                    </p:set>
                                    <p:anim calcmode="lin" valueType="num">
                                      <p:cBhvr additive="base">
                                        <p:cTn id="7" dur="500" fill="hold"/>
                                        <p:tgtEl>
                                          <p:spTgt spid="2160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6067">
                                            <p:txEl>
                                              <p:pRg st="1" end="1"/>
                                            </p:txEl>
                                          </p:spTgt>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40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7" presetClass="entr" presetSubtype="4" fill="hold" nodeType="clickEffect">
                                  <p:stCondLst>
                                    <p:cond delay="0"/>
                                  </p:stCondLst>
                                  <p:childTnLst>
                                    <p:set>
                                      <p:cBhvr>
                                        <p:cTn id="14" dur="1" fill="hold">
                                          <p:stCondLst>
                                            <p:cond delay="0"/>
                                          </p:stCondLst>
                                        </p:cTn>
                                        <p:tgtEl>
                                          <p:spTgt spid="216067">
                                            <p:txEl>
                                              <p:pRg st="2" end="2"/>
                                            </p:txEl>
                                          </p:spTgt>
                                        </p:tgtEl>
                                        <p:attrNameLst>
                                          <p:attrName>style.visibility</p:attrName>
                                        </p:attrNameLst>
                                      </p:cBhvr>
                                      <p:to>
                                        <p:strVal val="visible"/>
                                      </p:to>
                                    </p:set>
                                    <p:anim calcmode="lin" valueType="num">
                                      <p:cBhvr additive="base">
                                        <p:cTn id="15" dur="500" fill="hold"/>
                                        <p:tgtEl>
                                          <p:spTgt spid="21606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6067">
                                            <p:txEl>
                                              <p:pRg st="2" end="2"/>
                                            </p:txEl>
                                          </p:spTgt>
                                        </p:tgtEl>
                                        <p:attrNameLst>
                                          <p:attrName>ppt_y</p:attrName>
                                        </p:attrNameLst>
                                      </p:cBhvr>
                                      <p:tavLst>
                                        <p:tav tm="0">
                                          <p:val>
                                            <p:strVal val="1+#ppt_h/2"/>
                                          </p:val>
                                        </p:tav>
                                        <p:tav tm="100000">
                                          <p:val>
                                            <p:strVal val="#ppt_y"/>
                                          </p:val>
                                        </p:tav>
                                      </p:tavLst>
                                    </p:anim>
                                  </p:childTnLst>
                                </p:cTn>
                              </p:par>
                              <p:par>
                                <p:cTn id="17" presetID="6" presetClass="entr" presetSubtype="16" fill="hold" nodeType="with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circle(in)">
                                      <p:cBhvr>
                                        <p:cTn id="19" dur="500"/>
                                        <p:tgtEl>
                                          <p:spTgt spid="4098"/>
                                        </p:tgtEl>
                                      </p:cBhvr>
                                    </p:animEffect>
                                  </p:childTnLst>
                                </p:cTn>
                              </p:par>
                              <p:par>
                                <p:cTn id="20" presetID="42" presetClass="entr" presetSubtype="0" fill="hold" nodeType="with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500"/>
                                        <p:tgtEl>
                                          <p:spTgt spid="2051"/>
                                        </p:tgtEl>
                                      </p:cBhvr>
                                    </p:animEffect>
                                    <p:anim calcmode="lin" valueType="num">
                                      <p:cBhvr>
                                        <p:cTn id="23" dur="500" fill="hold"/>
                                        <p:tgtEl>
                                          <p:spTgt spid="2051"/>
                                        </p:tgtEl>
                                        <p:attrNameLst>
                                          <p:attrName>ppt_x</p:attrName>
                                        </p:attrNameLst>
                                      </p:cBhvr>
                                      <p:tavLst>
                                        <p:tav tm="0">
                                          <p:val>
                                            <p:strVal val="#ppt_x"/>
                                          </p:val>
                                        </p:tav>
                                        <p:tav tm="100000">
                                          <p:val>
                                            <p:strVal val="#ppt_x"/>
                                          </p:val>
                                        </p:tav>
                                      </p:tavLst>
                                    </p:anim>
                                    <p:anim calcmode="lin" valueType="num">
                                      <p:cBhvr>
                                        <p:cTn id="24" dur="5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216067">
                                            <p:txEl>
                                              <p:pRg st="3" end="3"/>
                                            </p:txEl>
                                          </p:spTgt>
                                        </p:tgtEl>
                                        <p:attrNameLst>
                                          <p:attrName>style.visibility</p:attrName>
                                        </p:attrNameLst>
                                      </p:cBhvr>
                                      <p:to>
                                        <p:strVal val="visible"/>
                                      </p:to>
                                    </p:set>
                                    <p:animEffect transition="in" filter="fade">
                                      <p:cBhvr>
                                        <p:cTn id="29" dur="500"/>
                                        <p:tgtEl>
                                          <p:spTgt spid="216067">
                                            <p:txEl>
                                              <p:pRg st="3" end="3"/>
                                            </p:txEl>
                                          </p:spTgt>
                                        </p:tgtEl>
                                      </p:cBhvr>
                                    </p:animEffect>
                                    <p:anim calcmode="lin" valueType="num">
                                      <p:cBhvr>
                                        <p:cTn id="30" dur="500" fill="hold"/>
                                        <p:tgtEl>
                                          <p:spTgt spid="216067">
                                            <p:txEl>
                                              <p:pRg st="3" end="3"/>
                                            </p:txEl>
                                          </p:spTgt>
                                        </p:tgtEl>
                                        <p:attrNameLst>
                                          <p:attrName>ppt_w</p:attrName>
                                        </p:attrNameLst>
                                      </p:cBhvr>
                                      <p:tavLst>
                                        <p:tav tm="0" fmla="#ppt_w*sin(2.5*pi*$)">
                                          <p:val>
                                            <p:fltVal val="0"/>
                                          </p:val>
                                        </p:tav>
                                        <p:tav tm="100000">
                                          <p:val>
                                            <p:fltVal val="1"/>
                                          </p:val>
                                        </p:tav>
                                      </p:tavLst>
                                    </p:anim>
                                    <p:anim calcmode="lin" valueType="num">
                                      <p:cBhvr>
                                        <p:cTn id="31" dur="500" fill="hold"/>
                                        <p:tgtEl>
                                          <p:spTgt spid="216067">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4419601"/>
            <a:ext cx="2103890" cy="2438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62725" y="2590800"/>
            <a:ext cx="2581275" cy="2847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9138"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0000FF"/>
                </a:solidFill>
                <a:latin typeface="Impact" pitchFamily="34" charset="0"/>
              </a:rPr>
              <a:t>The Operative Practices to enable Harmony</a:t>
            </a:r>
            <a:r>
              <a:rPr lang="en-US" dirty="0" smtClean="0">
                <a:solidFill>
                  <a:srgbClr val="0000FF"/>
                </a:solidFill>
              </a:rPr>
              <a:t> – Bad </a:t>
            </a:r>
            <a:r>
              <a:rPr lang="en-US" dirty="0" smtClean="0">
                <a:solidFill>
                  <a:srgbClr val="0000FF"/>
                </a:solidFill>
                <a:latin typeface="Impact" pitchFamily="34" charset="0"/>
              </a:rPr>
              <a:t>Example</a:t>
            </a:r>
            <a:br>
              <a:rPr lang="en-US" dirty="0" smtClean="0">
                <a:solidFill>
                  <a:srgbClr val="0000FF"/>
                </a:solidFill>
                <a:latin typeface="Impact" pitchFamily="34" charset="0"/>
              </a:rPr>
            </a:br>
            <a:endParaRPr lang="en-US" dirty="0" smtClean="0">
              <a:solidFill>
                <a:srgbClr val="0000FF"/>
              </a:solidFill>
              <a:latin typeface="Impact" pitchFamily="34" charset="0"/>
            </a:endParaRPr>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85774" y="4419601"/>
            <a:ext cx="3676951" cy="2438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9139" name="Rectangle 3"/>
          <p:cNvSpPr>
            <a:spLocks noGrp="1" noChangeArrowheads="1"/>
          </p:cNvSpPr>
          <p:nvPr>
            <p:ph type="body" idx="1"/>
          </p:nvPr>
        </p:nvSpPr>
        <p:spPr bwMode="auto">
          <a:xfrm>
            <a:off x="533400" y="14478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endParaRPr lang="en-US" sz="2400" dirty="0" smtClean="0"/>
          </a:p>
          <a:p>
            <a:pPr marL="1035050" lvl="1" indent="-577850" eaLnBrk="1" hangingPunct="1">
              <a:lnSpc>
                <a:spcPct val="80000"/>
              </a:lnSpc>
              <a:buFontTx/>
              <a:buBlip>
                <a:blip r:embed="rId6"/>
              </a:buBlip>
            </a:pPr>
            <a:r>
              <a:rPr lang="en-US" dirty="0" smtClean="0"/>
              <a:t>For example, Jose says to me that “it is bad for you to carry that case by yourself”.  </a:t>
            </a:r>
          </a:p>
          <a:p>
            <a:pPr marL="1035050" lvl="1" indent="-577850" eaLnBrk="1" hangingPunct="1">
              <a:lnSpc>
                <a:spcPct val="80000"/>
              </a:lnSpc>
              <a:buFontTx/>
              <a:buBlip>
                <a:blip r:embed="rId6"/>
              </a:buBlip>
            </a:pPr>
            <a:r>
              <a:rPr lang="en-US" dirty="0" smtClean="0"/>
              <a:t>I can answer Jose “It is not heavy.” and negate his position which could trigger his fight/flight/freeze responses. Many people rely on others to behave positively in order to maintain balance and composure.  </a:t>
            </a:r>
          </a:p>
          <a:p>
            <a:pPr marL="1035050" lvl="1" indent="-577850" eaLnBrk="1" hangingPunct="1">
              <a:lnSpc>
                <a:spcPct val="80000"/>
              </a:lnSpc>
              <a:buFontTx/>
              <a:buBlip>
                <a:blip r:embed="rId6"/>
              </a:buBlip>
            </a:pPr>
            <a:r>
              <a:rPr lang="en-US" dirty="0" smtClean="0"/>
              <a:t>Jose could then get bent out-of-shape and begin to escalate and go for tit-for-tat by pointing out everything that Jerry does is wrong.</a:t>
            </a:r>
            <a:endParaRPr lang="en-US" sz="3200" dirty="0" smtClean="0"/>
          </a:p>
          <a:p>
            <a:pPr marL="1409700" lvl="2" indent="-495300" eaLnBrk="1" hangingPunct="1">
              <a:lnSpc>
                <a:spcPct val="80000"/>
              </a:lnSpc>
              <a:buFontTx/>
              <a:buBlip>
                <a:blip r:embed="rId6"/>
              </a:buBlip>
            </a:pPr>
            <a:endParaRPr lang="en-US" sz="1200" dirty="0" smtClean="0"/>
          </a:p>
        </p:txBody>
      </p:sp>
    </p:spTree>
    <p:extLst>
      <p:ext uri="{BB962C8B-B14F-4D97-AF65-F5344CB8AC3E}">
        <p14:creationId xmlns:p14="http://schemas.microsoft.com/office/powerpoint/2010/main" xmlns="" val="1622682692"/>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9138"/>
                                        </p:tgtEl>
                                        <p:attrNameLst>
                                          <p:attrName>style.visibility</p:attrName>
                                        </p:attrNameLst>
                                      </p:cBhvr>
                                      <p:to>
                                        <p:strVal val="visible"/>
                                      </p:to>
                                    </p:set>
                                    <p:anim calcmode="lin" valueType="num">
                                      <p:cBhvr additive="base">
                                        <p:cTn id="7" dur="500" fill="hold"/>
                                        <p:tgtEl>
                                          <p:spTgt spid="219138"/>
                                        </p:tgtEl>
                                        <p:attrNameLst>
                                          <p:attrName>ppt_x</p:attrName>
                                        </p:attrNameLst>
                                      </p:cBhvr>
                                      <p:tavLst>
                                        <p:tav tm="0">
                                          <p:val>
                                            <p:strVal val="#ppt_x"/>
                                          </p:val>
                                        </p:tav>
                                        <p:tav tm="100000">
                                          <p:val>
                                            <p:strVal val="#ppt_x"/>
                                          </p:val>
                                        </p:tav>
                                      </p:tavLst>
                                    </p:anim>
                                    <p:anim calcmode="lin" valueType="num">
                                      <p:cBhvr additive="base">
                                        <p:cTn id="8" dur="500" fill="hold"/>
                                        <p:tgtEl>
                                          <p:spTgt spid="2191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19139">
                                            <p:txEl>
                                              <p:pRg st="1" end="1"/>
                                            </p:txEl>
                                          </p:spTgt>
                                        </p:tgtEl>
                                        <p:attrNameLst>
                                          <p:attrName>style.visibility</p:attrName>
                                        </p:attrNameLst>
                                      </p:cBhvr>
                                      <p:to>
                                        <p:strVal val="visible"/>
                                      </p:to>
                                    </p:set>
                                    <p:anim calcmode="lin" valueType="num">
                                      <p:cBhvr additive="base">
                                        <p:cTn id="13" dur="500" fill="hold"/>
                                        <p:tgtEl>
                                          <p:spTgt spid="2191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9139">
                                            <p:txEl>
                                              <p:pRg st="1" end="1"/>
                                            </p:txEl>
                                          </p:spTgt>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5122"/>
                                        </p:tgtEl>
                                        <p:attrNameLst>
                                          <p:attrName>style.visibility</p:attrName>
                                        </p:attrNameLst>
                                      </p:cBhvr>
                                      <p:to>
                                        <p:strVal val="visible"/>
                                      </p:to>
                                    </p:set>
                                  </p:childTnLst>
                                  <p:subTnLst>
                                    <p:set>
                                      <p:cBhvr override="childStyle">
                                        <p:cTn dur="1" fill="hold" display="0" masterRel="nextClick" afterEffect="1"/>
                                        <p:tgtEl>
                                          <p:spTgt spid="5122"/>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7" presetClass="entr" presetSubtype="4" fill="hold" nodeType="clickEffect">
                                  <p:stCondLst>
                                    <p:cond delay="0"/>
                                  </p:stCondLst>
                                  <p:childTnLst>
                                    <p:set>
                                      <p:cBhvr>
                                        <p:cTn id="20" dur="1" fill="hold">
                                          <p:stCondLst>
                                            <p:cond delay="0"/>
                                          </p:stCondLst>
                                        </p:cTn>
                                        <p:tgtEl>
                                          <p:spTgt spid="219139">
                                            <p:txEl>
                                              <p:pRg st="2" end="2"/>
                                            </p:txEl>
                                          </p:spTgt>
                                        </p:tgtEl>
                                        <p:attrNameLst>
                                          <p:attrName>style.visibility</p:attrName>
                                        </p:attrNameLst>
                                      </p:cBhvr>
                                      <p:to>
                                        <p:strVal val="visible"/>
                                      </p:to>
                                    </p:set>
                                    <p:anim calcmode="lin" valueType="num">
                                      <p:cBhvr additive="base">
                                        <p:cTn id="21" dur="500" fill="hold"/>
                                        <p:tgtEl>
                                          <p:spTgt spid="219139">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9139">
                                            <p:txEl>
                                              <p:pRg st="2" end="2"/>
                                            </p:txEl>
                                          </p:spTgt>
                                        </p:tgtEl>
                                        <p:attrNameLst>
                                          <p:attrName>ppt_y</p:attrName>
                                        </p:attrNameLst>
                                      </p:cBhvr>
                                      <p:tavLst>
                                        <p:tav tm="0">
                                          <p:val>
                                            <p:strVal val="1+#ppt_h/2"/>
                                          </p:val>
                                        </p:tav>
                                        <p:tav tm="100000">
                                          <p:val>
                                            <p:strVal val="#ppt_y"/>
                                          </p:val>
                                        </p:tav>
                                      </p:tavLst>
                                    </p:anim>
                                  </p:childTnLst>
                                </p:cTn>
                              </p:par>
                              <p:par>
                                <p:cTn id="23" presetID="6" presetClass="entr" presetSubtype="16" fill="hold" nodeType="withEffect">
                                  <p:stCondLst>
                                    <p:cond delay="0"/>
                                  </p:stCondLst>
                                  <p:childTnLst>
                                    <p:set>
                                      <p:cBhvr>
                                        <p:cTn id="24" dur="1" fill="hold">
                                          <p:stCondLst>
                                            <p:cond delay="0"/>
                                          </p:stCondLst>
                                        </p:cTn>
                                        <p:tgtEl>
                                          <p:spTgt spid="5123"/>
                                        </p:tgtEl>
                                        <p:attrNameLst>
                                          <p:attrName>style.visibility</p:attrName>
                                        </p:attrNameLst>
                                      </p:cBhvr>
                                      <p:to>
                                        <p:strVal val="visible"/>
                                      </p:to>
                                    </p:set>
                                    <p:animEffect transition="in" filter="circle(in)">
                                      <p:cBhvr>
                                        <p:cTn id="25" dur="500"/>
                                        <p:tgtEl>
                                          <p:spTgt spid="5123"/>
                                        </p:tgtEl>
                                      </p:cBhvr>
                                    </p:animEffect>
                                  </p:childTnLst>
                                  <p:subTnLst>
                                    <p:set>
                                      <p:cBhvr override="childStyle">
                                        <p:cTn dur="1" fill="hold" display="0" masterRel="nextClick" afterEffect="1"/>
                                        <p:tgtEl>
                                          <p:spTgt spid="5123"/>
                                        </p:tgtEl>
                                        <p:attrNameLst>
                                          <p:attrName>style.visibility</p:attrName>
                                        </p:attrNameLst>
                                      </p:cBhvr>
                                      <p:to>
                                        <p:strVal val="hidden"/>
                                      </p:to>
                                    </p:set>
                                  </p:subTnLst>
                                </p:cTn>
                              </p:par>
                              <p:par>
                                <p:cTn id="26" presetID="16" presetClass="entr" presetSubtype="21" fill="hold" nodeType="withEffect">
                                  <p:stCondLst>
                                    <p:cond delay="0"/>
                                  </p:stCondLst>
                                  <p:childTnLst>
                                    <p:set>
                                      <p:cBhvr>
                                        <p:cTn id="27" dur="1" fill="hold">
                                          <p:stCondLst>
                                            <p:cond delay="0"/>
                                          </p:stCondLst>
                                        </p:cTn>
                                        <p:tgtEl>
                                          <p:spTgt spid="3074"/>
                                        </p:tgtEl>
                                        <p:attrNameLst>
                                          <p:attrName>style.visibility</p:attrName>
                                        </p:attrNameLst>
                                      </p:cBhvr>
                                      <p:to>
                                        <p:strVal val="visible"/>
                                      </p:to>
                                    </p:set>
                                    <p:animEffect transition="in" filter="barn(inVertical)">
                                      <p:cBhvr>
                                        <p:cTn id="28" dur="500"/>
                                        <p:tgtEl>
                                          <p:spTgt spid="3074"/>
                                        </p:tgtEl>
                                      </p:cBhvr>
                                    </p:animEffect>
                                  </p:childTnLst>
                                  <p:subTnLst>
                                    <p:set>
                                      <p:cBhvr override="childStyle">
                                        <p:cTn dur="1" fill="hold" display="0" masterRel="nextClick" afterEffect="1"/>
                                        <p:tgtEl>
                                          <p:spTgt spid="3074"/>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7" presetClass="entr" presetSubtype="4" fill="hold" nodeType="clickEffect">
                                  <p:stCondLst>
                                    <p:cond delay="0"/>
                                  </p:stCondLst>
                                  <p:childTnLst>
                                    <p:set>
                                      <p:cBhvr>
                                        <p:cTn id="32" dur="1" fill="hold">
                                          <p:stCondLst>
                                            <p:cond delay="0"/>
                                          </p:stCondLst>
                                        </p:cTn>
                                        <p:tgtEl>
                                          <p:spTgt spid="219139">
                                            <p:txEl>
                                              <p:pRg st="3" end="3"/>
                                            </p:txEl>
                                          </p:spTgt>
                                        </p:tgtEl>
                                        <p:attrNameLst>
                                          <p:attrName>style.visibility</p:attrName>
                                        </p:attrNameLst>
                                      </p:cBhvr>
                                      <p:to>
                                        <p:strVal val="visible"/>
                                      </p:to>
                                    </p:set>
                                    <p:anim calcmode="lin" valueType="num">
                                      <p:cBhvr additive="base">
                                        <p:cTn id="33" dur="500" fill="hold"/>
                                        <p:tgtEl>
                                          <p:spTgt spid="219139">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91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23075" y="2895600"/>
            <a:ext cx="2295525" cy="2381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0162" name="Rectangle 2"/>
          <p:cNvSpPr>
            <a:spLocks noGrp="1" noChangeArrowheads="1"/>
          </p:cNvSpPr>
          <p:nvPr>
            <p:ph type="title"/>
          </p:nvPr>
        </p:nvSpPr>
        <p:spPr bwMode="auto">
          <a:xfrm>
            <a:off x="5334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The Operative Practices to enable Harmony</a:t>
            </a:r>
            <a:r>
              <a:rPr lang="en-US" dirty="0" smtClean="0"/>
              <a:t> </a:t>
            </a:r>
            <a:r>
              <a:rPr lang="en-US" dirty="0">
                <a:solidFill>
                  <a:srgbClr val="3939AB"/>
                </a:solidFill>
                <a:latin typeface="Impact" pitchFamily="34" charset="0"/>
              </a:rPr>
              <a:t>– Good </a:t>
            </a:r>
            <a:r>
              <a:rPr lang="en-US" dirty="0" smtClean="0">
                <a:solidFill>
                  <a:srgbClr val="3939AB"/>
                </a:solidFill>
                <a:latin typeface="Impact" pitchFamily="34" charset="0"/>
              </a:rPr>
              <a:t>Example</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20163" name="Rectangle 3"/>
          <p:cNvSpPr>
            <a:spLocks noGrp="1" noChangeArrowheads="1"/>
          </p:cNvSpPr>
          <p:nvPr>
            <p:ph type="body" idx="1"/>
          </p:nvPr>
        </p:nvSpPr>
        <p:spPr bwMode="auto">
          <a:xfrm>
            <a:off x="533400" y="1143000"/>
            <a:ext cx="8229600" cy="5029200"/>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endParaRPr lang="en-US" sz="2400" dirty="0" smtClean="0"/>
          </a:p>
          <a:p>
            <a:pPr marL="1035050" lvl="1" indent="-577850" eaLnBrk="1" hangingPunct="1">
              <a:lnSpc>
                <a:spcPct val="80000"/>
              </a:lnSpc>
              <a:buFontTx/>
              <a:buBlip>
                <a:blip r:embed="rId4"/>
              </a:buBlip>
            </a:pPr>
            <a:r>
              <a:rPr lang="en-US" dirty="0" smtClean="0"/>
              <a:t>Assertive communication “Jose, thank you so very much for being on the lookout that I don’t accidentally hurt my back.  Is that what your concern is?” (i.e., Isolation)  </a:t>
            </a:r>
          </a:p>
          <a:p>
            <a:pPr marL="1035050" lvl="1" indent="-577850" eaLnBrk="1" hangingPunct="1">
              <a:lnSpc>
                <a:spcPct val="80000"/>
              </a:lnSpc>
              <a:buFontTx/>
              <a:buBlip>
                <a:blip r:embed="rId4"/>
              </a:buBlip>
            </a:pPr>
            <a:r>
              <a:rPr lang="en-US" dirty="0" smtClean="0"/>
              <a:t>“Jose, I have been going to the gym during my job transition for about 15 hours a week so I am in pretty good shape and I promise you that I won’t hurt my back.  (i.e., Reposition)  </a:t>
            </a:r>
          </a:p>
          <a:p>
            <a:pPr marL="1035050" lvl="1" indent="-577850" eaLnBrk="1" hangingPunct="1">
              <a:lnSpc>
                <a:spcPct val="80000"/>
              </a:lnSpc>
              <a:buFontTx/>
              <a:buBlip>
                <a:blip r:embed="rId4"/>
              </a:buBlip>
            </a:pPr>
            <a:r>
              <a:rPr lang="en-US" dirty="0" smtClean="0"/>
              <a:t>I really want you to know that I appreciate you looking out for my personal welfare!”. (i.e., Assertive communication of Reassurance and Appreciation)</a:t>
            </a:r>
          </a:p>
        </p:txBody>
      </p:sp>
    </p:spTree>
    <p:extLst>
      <p:ext uri="{BB962C8B-B14F-4D97-AF65-F5344CB8AC3E}">
        <p14:creationId xmlns:p14="http://schemas.microsoft.com/office/powerpoint/2010/main" xmlns="" val="1781965062"/>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0162"/>
                                        </p:tgtEl>
                                        <p:attrNameLst>
                                          <p:attrName>style.visibility</p:attrName>
                                        </p:attrNameLst>
                                      </p:cBhvr>
                                      <p:to>
                                        <p:strVal val="visible"/>
                                      </p:to>
                                    </p:set>
                                    <p:anim calcmode="lin" valueType="num">
                                      <p:cBhvr additive="base">
                                        <p:cTn id="7" dur="500" fill="hold"/>
                                        <p:tgtEl>
                                          <p:spTgt spid="220162"/>
                                        </p:tgtEl>
                                        <p:attrNameLst>
                                          <p:attrName>ppt_x</p:attrName>
                                        </p:attrNameLst>
                                      </p:cBhvr>
                                      <p:tavLst>
                                        <p:tav tm="0">
                                          <p:val>
                                            <p:strVal val="#ppt_x"/>
                                          </p:val>
                                        </p:tav>
                                        <p:tav tm="100000">
                                          <p:val>
                                            <p:strVal val="#ppt_x"/>
                                          </p:val>
                                        </p:tav>
                                      </p:tavLst>
                                    </p:anim>
                                    <p:anim calcmode="lin" valueType="num">
                                      <p:cBhvr additive="base">
                                        <p:cTn id="8" dur="500" fill="hold"/>
                                        <p:tgtEl>
                                          <p:spTgt spid="2201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0163">
                                            <p:txEl>
                                              <p:pRg st="1" end="1"/>
                                            </p:txEl>
                                          </p:spTgt>
                                        </p:tgtEl>
                                        <p:attrNameLst>
                                          <p:attrName>style.visibility</p:attrName>
                                        </p:attrNameLst>
                                      </p:cBhvr>
                                      <p:to>
                                        <p:strVal val="visible"/>
                                      </p:to>
                                    </p:set>
                                    <p:anim calcmode="lin" valueType="num">
                                      <p:cBhvr additive="base">
                                        <p:cTn id="13" dur="500" fill="hold"/>
                                        <p:tgtEl>
                                          <p:spTgt spid="2201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0163">
                                            <p:txEl>
                                              <p:pRg st="1" end="1"/>
                                            </p:txEl>
                                          </p:spTgt>
                                        </p:tgtEl>
                                        <p:attrNameLst>
                                          <p:attrName>ppt_y</p:attrName>
                                        </p:attrNameLst>
                                      </p:cBhvr>
                                      <p:tavLst>
                                        <p:tav tm="0">
                                          <p:val>
                                            <p:strVal val="1+#ppt_h/2"/>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6146"/>
                                        </p:tgtEl>
                                        <p:attrNameLst>
                                          <p:attrName>style.visibility</p:attrName>
                                        </p:attrNameLst>
                                      </p:cBhvr>
                                      <p:to>
                                        <p:strVal val="visible"/>
                                      </p:to>
                                    </p:set>
                                    <p:anim calcmode="lin" valueType="num">
                                      <p:cBhvr>
                                        <p:cTn id="17" dur="500" fill="hold"/>
                                        <p:tgtEl>
                                          <p:spTgt spid="6146"/>
                                        </p:tgtEl>
                                        <p:attrNameLst>
                                          <p:attrName>ppt_w</p:attrName>
                                        </p:attrNameLst>
                                      </p:cBhvr>
                                      <p:tavLst>
                                        <p:tav tm="0">
                                          <p:val>
                                            <p:fltVal val="0"/>
                                          </p:val>
                                        </p:tav>
                                        <p:tav tm="100000">
                                          <p:val>
                                            <p:strVal val="#ppt_w"/>
                                          </p:val>
                                        </p:tav>
                                      </p:tavLst>
                                    </p:anim>
                                    <p:anim calcmode="lin" valueType="num">
                                      <p:cBhvr>
                                        <p:cTn id="18" dur="500" fill="hold"/>
                                        <p:tgtEl>
                                          <p:spTgt spid="6146"/>
                                        </p:tgtEl>
                                        <p:attrNameLst>
                                          <p:attrName>ppt_h</p:attrName>
                                        </p:attrNameLst>
                                      </p:cBhvr>
                                      <p:tavLst>
                                        <p:tav tm="0">
                                          <p:val>
                                            <p:fltVal val="0"/>
                                          </p:val>
                                        </p:tav>
                                        <p:tav tm="100000">
                                          <p:val>
                                            <p:strVal val="#ppt_h"/>
                                          </p:val>
                                        </p:tav>
                                      </p:tavLst>
                                    </p:anim>
                                    <p:anim calcmode="lin" valueType="num">
                                      <p:cBhvr>
                                        <p:cTn id="19" dur="500" fill="hold"/>
                                        <p:tgtEl>
                                          <p:spTgt spid="6146"/>
                                        </p:tgtEl>
                                        <p:attrNameLst>
                                          <p:attrName>style.rotation</p:attrName>
                                        </p:attrNameLst>
                                      </p:cBhvr>
                                      <p:tavLst>
                                        <p:tav tm="0">
                                          <p:val>
                                            <p:fltVal val="90"/>
                                          </p:val>
                                        </p:tav>
                                        <p:tav tm="100000">
                                          <p:val>
                                            <p:fltVal val="0"/>
                                          </p:val>
                                        </p:tav>
                                      </p:tavLst>
                                    </p:anim>
                                    <p:animEffect transition="in" filter="fade">
                                      <p:cBhvr>
                                        <p:cTn id="20" dur="5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220163">
                                            <p:txEl>
                                              <p:pRg st="2" end="2"/>
                                            </p:txEl>
                                          </p:spTgt>
                                        </p:tgtEl>
                                        <p:attrNameLst>
                                          <p:attrName>style.visibility</p:attrName>
                                        </p:attrNameLst>
                                      </p:cBhvr>
                                      <p:to>
                                        <p:strVal val="visible"/>
                                      </p:to>
                                    </p:set>
                                    <p:animEffect transition="in" filter="diamond(in)">
                                      <p:cBhvr>
                                        <p:cTn id="25" dur="500"/>
                                        <p:tgtEl>
                                          <p:spTgt spid="22016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nodeType="clickEffect">
                                  <p:stCondLst>
                                    <p:cond delay="0"/>
                                  </p:stCondLst>
                                  <p:childTnLst>
                                    <p:set>
                                      <p:cBhvr>
                                        <p:cTn id="29" dur="1" fill="hold">
                                          <p:stCondLst>
                                            <p:cond delay="0"/>
                                          </p:stCondLst>
                                        </p:cTn>
                                        <p:tgtEl>
                                          <p:spTgt spid="220163">
                                            <p:txEl>
                                              <p:pRg st="3" end="3"/>
                                            </p:txEl>
                                          </p:spTgt>
                                        </p:tgtEl>
                                        <p:attrNameLst>
                                          <p:attrName>style.visibility</p:attrName>
                                        </p:attrNameLst>
                                      </p:cBhvr>
                                      <p:to>
                                        <p:strVal val="visible"/>
                                      </p:to>
                                    </p:set>
                                    <p:anim calcmode="lin" valueType="num">
                                      <p:cBhvr additive="base">
                                        <p:cTn id="30" dur="500" fill="hold"/>
                                        <p:tgtEl>
                                          <p:spTgt spid="22016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201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43200" y="4048896"/>
            <a:ext cx="2071687" cy="2783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1186" name="Rectangle 2"/>
          <p:cNvSpPr>
            <a:spLocks noGrp="1" noChangeArrowheads="1"/>
          </p:cNvSpPr>
          <p:nvPr>
            <p:ph type="title"/>
          </p:nvPr>
        </p:nvSpPr>
        <p:spPr bwMode="auto">
          <a:xfrm>
            <a:off x="457200" y="4572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0000FF"/>
                </a:solidFill>
                <a:latin typeface="Impact" pitchFamily="34" charset="0"/>
              </a:rPr>
              <a:t>The Operative Practices to enable Harmony</a:t>
            </a:r>
            <a:r>
              <a:rPr lang="en-US" dirty="0" smtClean="0">
                <a:solidFill>
                  <a:srgbClr val="0000FF"/>
                </a:solidFill>
              </a:rPr>
              <a:t> – Physical </a:t>
            </a:r>
            <a:r>
              <a:rPr lang="en-US" dirty="0" smtClean="0">
                <a:solidFill>
                  <a:srgbClr val="0000FF"/>
                </a:solidFill>
                <a:latin typeface="Impact" pitchFamily="34" charset="0"/>
              </a:rPr>
              <a:t>Example</a:t>
            </a:r>
            <a:r>
              <a:rPr lang="en-US" dirty="0" smtClean="0">
                <a:solidFill>
                  <a:srgbClr val="3939AB"/>
                </a:solidFill>
                <a:latin typeface="Impact" pitchFamily="34" charset="0"/>
              </a:rPr>
              <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21187" name="Rectangle 3"/>
          <p:cNvSpPr>
            <a:spLocks noGrp="1" noChangeArrowheads="1"/>
          </p:cNvSpPr>
          <p:nvPr>
            <p:ph type="body" idx="1"/>
          </p:nvPr>
        </p:nvSpPr>
        <p:spPr bwMode="auto">
          <a:xfrm>
            <a:off x="457200" y="16764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None/>
            </a:pPr>
            <a:endParaRPr lang="en-US" sz="2400" dirty="0" smtClean="0"/>
          </a:p>
          <a:p>
            <a:pPr marL="1035050" lvl="1" indent="-577850" eaLnBrk="1" hangingPunct="1">
              <a:lnSpc>
                <a:spcPct val="80000"/>
              </a:lnSpc>
              <a:buFontTx/>
              <a:buBlip>
                <a:blip r:embed="rId4"/>
              </a:buBlip>
            </a:pPr>
            <a:r>
              <a:rPr lang="en-US" dirty="0" smtClean="0"/>
              <a:t>Relax and Connect (</a:t>
            </a:r>
            <a:r>
              <a:rPr lang="en-US" b="1" u="sng" dirty="0" smtClean="0"/>
              <a:t>i.e., Isolation</a:t>
            </a:r>
            <a:r>
              <a:rPr lang="en-US" dirty="0" smtClean="0"/>
              <a:t>)  </a:t>
            </a:r>
          </a:p>
          <a:p>
            <a:pPr marL="1035050" lvl="1" indent="-577850" eaLnBrk="1" hangingPunct="1">
              <a:lnSpc>
                <a:spcPct val="80000"/>
              </a:lnSpc>
              <a:buFontTx/>
              <a:buBlip>
                <a:blip r:embed="rId4"/>
              </a:buBlip>
            </a:pPr>
            <a:r>
              <a:rPr lang="en-US" dirty="0" smtClean="0"/>
              <a:t>Align the Body  (</a:t>
            </a:r>
            <a:r>
              <a:rPr lang="en-US" b="1" u="sng" dirty="0" smtClean="0"/>
              <a:t>i.e., Reposition</a:t>
            </a:r>
            <a:r>
              <a:rPr lang="en-US" dirty="0" smtClean="0"/>
              <a:t>)  </a:t>
            </a:r>
          </a:p>
          <a:p>
            <a:pPr marL="1035050" lvl="1" indent="-577850" eaLnBrk="1" hangingPunct="1">
              <a:lnSpc>
                <a:spcPct val="80000"/>
              </a:lnSpc>
              <a:buFontTx/>
              <a:buBlip>
                <a:blip r:embed="rId4"/>
              </a:buBlip>
            </a:pPr>
            <a:r>
              <a:rPr lang="en-US" dirty="0" smtClean="0"/>
              <a:t>Point Ahead (</a:t>
            </a:r>
            <a:r>
              <a:rPr lang="en-US" b="1" u="sng" dirty="0" smtClean="0"/>
              <a:t>i.e., Express positively &amp; gently or “Assertive Communication”</a:t>
            </a:r>
            <a:r>
              <a:rPr lang="en-US" dirty="0" smtClean="0"/>
              <a:t>)</a:t>
            </a:r>
          </a:p>
          <a:p>
            <a:pPr marL="1035050" lvl="1" indent="-577850" eaLnBrk="1" hangingPunct="1">
              <a:lnSpc>
                <a:spcPct val="80000"/>
              </a:lnSpc>
              <a:buFontTx/>
              <a:buBlip>
                <a:blip r:embed="rId4"/>
              </a:buBlip>
            </a:pPr>
            <a:r>
              <a:rPr lang="en-US" dirty="0" smtClean="0"/>
              <a:t>Look at examples of top-tier predators in nature.</a:t>
            </a:r>
          </a:p>
        </p:txBody>
      </p:sp>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238875" y="5286375"/>
            <a:ext cx="2905125" cy="1123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10691909"/>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1186"/>
                                        </p:tgtEl>
                                        <p:attrNameLst>
                                          <p:attrName>style.visibility</p:attrName>
                                        </p:attrNameLst>
                                      </p:cBhvr>
                                      <p:to>
                                        <p:strVal val="visible"/>
                                      </p:to>
                                    </p:set>
                                    <p:anim calcmode="lin" valueType="num">
                                      <p:cBhvr additive="base">
                                        <p:cTn id="7" dur="500" fill="hold"/>
                                        <p:tgtEl>
                                          <p:spTgt spid="221186"/>
                                        </p:tgtEl>
                                        <p:attrNameLst>
                                          <p:attrName>ppt_x</p:attrName>
                                        </p:attrNameLst>
                                      </p:cBhvr>
                                      <p:tavLst>
                                        <p:tav tm="0">
                                          <p:val>
                                            <p:strVal val="#ppt_x"/>
                                          </p:val>
                                        </p:tav>
                                        <p:tav tm="100000">
                                          <p:val>
                                            <p:strVal val="#ppt_x"/>
                                          </p:val>
                                        </p:tav>
                                      </p:tavLst>
                                    </p:anim>
                                    <p:anim calcmode="lin" valueType="num">
                                      <p:cBhvr additive="base">
                                        <p:cTn id="8" dur="500" fill="hold"/>
                                        <p:tgtEl>
                                          <p:spTgt spid="2211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21187">
                                            <p:txEl>
                                              <p:pRg st="1" end="1"/>
                                            </p:txEl>
                                          </p:spTgt>
                                        </p:tgtEl>
                                        <p:attrNameLst>
                                          <p:attrName>style.visibility</p:attrName>
                                        </p:attrNameLst>
                                      </p:cBhvr>
                                      <p:to>
                                        <p:strVal val="visible"/>
                                      </p:to>
                                    </p:set>
                                    <p:animEffect transition="in" filter="blinds(horizontal)">
                                      <p:cBhvr>
                                        <p:cTn id="13" dur="500"/>
                                        <p:tgtEl>
                                          <p:spTgt spid="221187">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221187">
                                            <p:txEl>
                                              <p:pRg st="2" end="2"/>
                                            </p:txEl>
                                          </p:spTgt>
                                        </p:tgtEl>
                                        <p:attrNameLst>
                                          <p:attrName>style.visibility</p:attrName>
                                        </p:attrNameLst>
                                      </p:cBhvr>
                                      <p:to>
                                        <p:strVal val="visible"/>
                                      </p:to>
                                    </p:set>
                                    <p:animEffect transition="in" filter="box(in)">
                                      <p:cBhvr>
                                        <p:cTn id="18" dur="500"/>
                                        <p:tgtEl>
                                          <p:spTgt spid="22118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221187">
                                            <p:txEl>
                                              <p:pRg st="3" end="3"/>
                                            </p:txEl>
                                          </p:spTgt>
                                        </p:tgtEl>
                                        <p:attrNameLst>
                                          <p:attrName>style.visibility</p:attrName>
                                        </p:attrNameLst>
                                      </p:cBhvr>
                                      <p:to>
                                        <p:strVal val="visible"/>
                                      </p:to>
                                    </p:set>
                                    <p:animEffect transition="in" filter="checkerboard(across)">
                                      <p:cBhvr>
                                        <p:cTn id="23" dur="500"/>
                                        <p:tgtEl>
                                          <p:spTgt spid="221187">
                                            <p:txEl>
                                              <p:pRg st="3" end="3"/>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7170"/>
                                        </p:tgtEl>
                                        <p:attrNameLst>
                                          <p:attrName>style.visibility</p:attrName>
                                        </p:attrNameLst>
                                      </p:cBhvr>
                                      <p:to>
                                        <p:strVal val="visible"/>
                                      </p:to>
                                    </p:set>
                                    <p:animEffect transition="in" filter="randombar(horizontal)">
                                      <p:cBhvr>
                                        <p:cTn id="26" dur="500"/>
                                        <p:tgtEl>
                                          <p:spTgt spid="7170"/>
                                        </p:tgtEl>
                                      </p:cBhvr>
                                    </p:animEffect>
                                  </p:childTnLst>
                                  <p:subTnLst>
                                    <p:set>
                                      <p:cBhvr override="childStyle">
                                        <p:cTn dur="1" fill="hold" display="0" masterRel="nextClick" afterEffect="1"/>
                                        <p:tgtEl>
                                          <p:spTgt spid="7170"/>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7" presetClass="entr" presetSubtype="4" fill="hold" nodeType="clickEffect">
                                  <p:stCondLst>
                                    <p:cond delay="0"/>
                                  </p:stCondLst>
                                  <p:childTnLst>
                                    <p:set>
                                      <p:cBhvr>
                                        <p:cTn id="30" dur="1" fill="hold">
                                          <p:stCondLst>
                                            <p:cond delay="0"/>
                                          </p:stCondLst>
                                        </p:cTn>
                                        <p:tgtEl>
                                          <p:spTgt spid="221187">
                                            <p:txEl>
                                              <p:pRg st="4" end="4"/>
                                            </p:txEl>
                                          </p:spTgt>
                                        </p:tgtEl>
                                        <p:attrNameLst>
                                          <p:attrName>style.visibility</p:attrName>
                                        </p:attrNameLst>
                                      </p:cBhvr>
                                      <p:to>
                                        <p:strVal val="visible"/>
                                      </p:to>
                                    </p:set>
                                    <p:anim calcmode="lin" valueType="num">
                                      <p:cBhvr additive="base">
                                        <p:cTn id="31" dur="500" fill="hold"/>
                                        <p:tgtEl>
                                          <p:spTgt spid="22118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1187">
                                            <p:txEl>
                                              <p:pRg st="4" end="4"/>
                                            </p:txEl>
                                          </p:spTgt>
                                        </p:tgtEl>
                                        <p:attrNameLst>
                                          <p:attrName>ppt_y</p:attrName>
                                        </p:attrNameLst>
                                      </p:cBhvr>
                                      <p:tavLst>
                                        <p:tav tm="0">
                                          <p:val>
                                            <p:strVal val="1+#ppt_h/2"/>
                                          </p:val>
                                        </p:tav>
                                        <p:tav tm="100000">
                                          <p:val>
                                            <p:strVal val="#ppt_y"/>
                                          </p:val>
                                        </p:tav>
                                      </p:tavLst>
                                    </p:anim>
                                  </p:childTnLst>
                                </p:cTn>
                              </p:par>
                              <p:par>
                                <p:cTn id="33" presetID="1" presetClass="entr" presetSubtype="0" fill="hold" nodeType="withEffect">
                                  <p:stCondLst>
                                    <p:cond delay="0"/>
                                  </p:stCondLst>
                                  <p:childTnLst>
                                    <p:set>
                                      <p:cBhvr>
                                        <p:cTn id="34"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bwMode="auto">
          <a:xfrm>
            <a:off x="457200" y="228600"/>
            <a:ext cx="8229600" cy="792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6"/>
                </a:solidFill>
                <a:latin typeface="Impact" pitchFamily="34" charset="0"/>
              </a:rPr>
              <a:t>Why, What, How of Principles? </a:t>
            </a:r>
            <a:endParaRPr lang="en-US" sz="2800" dirty="0" smtClean="0">
              <a:solidFill>
                <a:schemeClr val="accent6"/>
              </a:solidFill>
              <a:latin typeface="Impact" pitchFamily="34" charset="0"/>
            </a:endParaRPr>
          </a:p>
        </p:txBody>
      </p:sp>
      <p:sp>
        <p:nvSpPr>
          <p:cNvPr id="174083" name="Rectangle 3"/>
          <p:cNvSpPr>
            <a:spLocks noGrp="1" noChangeArrowheads="1"/>
          </p:cNvSpPr>
          <p:nvPr>
            <p:ph type="body" idx="1"/>
          </p:nvPr>
        </p:nvSpPr>
        <p:spPr bwMode="auto">
          <a:xfrm>
            <a:off x="228600" y="1066800"/>
            <a:ext cx="8686800" cy="5257800"/>
          </a:xfr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buFontTx/>
              <a:buBlip>
                <a:blip r:embed="rId3"/>
              </a:buBlip>
              <a:defRPr/>
            </a:pPr>
            <a:r>
              <a:rPr lang="en-US" sz="2800" dirty="0" smtClean="0"/>
              <a:t>What is a principle? </a:t>
            </a:r>
            <a:r>
              <a:rPr lang="en-US" sz="2800" dirty="0" smtClean="0">
                <a:ea typeface="SimSun" pitchFamily="2" charset="-122"/>
              </a:rPr>
              <a:t>  </a:t>
            </a:r>
          </a:p>
          <a:p>
            <a:pPr lvl="1" eaLnBrk="1" hangingPunct="1">
              <a:lnSpc>
                <a:spcPct val="80000"/>
              </a:lnSpc>
              <a:buFontTx/>
              <a:buBlip>
                <a:blip r:embed="rId3"/>
              </a:buBlip>
              <a:defRPr/>
            </a:pPr>
            <a:r>
              <a:rPr lang="en-US" sz="2400" i="1" dirty="0" smtClean="0"/>
              <a:t>Predictable</a:t>
            </a:r>
          </a:p>
          <a:p>
            <a:pPr lvl="1" eaLnBrk="1" hangingPunct="1">
              <a:lnSpc>
                <a:spcPct val="80000"/>
              </a:lnSpc>
              <a:buFontTx/>
              <a:buBlip>
                <a:blip r:embed="rId3"/>
              </a:buBlip>
              <a:defRPr/>
            </a:pPr>
            <a:r>
              <a:rPr lang="en-US" sz="2400" i="1" dirty="0" smtClean="0"/>
              <a:t>Repeatable</a:t>
            </a:r>
          </a:p>
          <a:p>
            <a:pPr lvl="1" eaLnBrk="1" hangingPunct="1">
              <a:lnSpc>
                <a:spcPct val="80000"/>
              </a:lnSpc>
              <a:buFontTx/>
              <a:buBlip>
                <a:blip r:embed="rId3"/>
              </a:buBlip>
              <a:defRPr/>
            </a:pPr>
            <a:r>
              <a:rPr lang="en-US" sz="2400" i="1" dirty="0" smtClean="0"/>
              <a:t>Works anywhere, any time, with anyone</a:t>
            </a:r>
          </a:p>
          <a:p>
            <a:pPr lvl="1" eaLnBrk="1" hangingPunct="1">
              <a:lnSpc>
                <a:spcPct val="80000"/>
              </a:lnSpc>
              <a:buFontTx/>
              <a:buBlip>
                <a:blip r:embed="rId3"/>
              </a:buBlip>
              <a:defRPr/>
            </a:pPr>
            <a:r>
              <a:rPr lang="en-US" sz="2400" i="1" dirty="0" smtClean="0"/>
              <a:t>Works with or without your understanding or agreement</a:t>
            </a:r>
            <a:endParaRPr lang="en-US" sz="2400" dirty="0" smtClean="0"/>
          </a:p>
          <a:p>
            <a:pPr eaLnBrk="1" hangingPunct="1">
              <a:lnSpc>
                <a:spcPct val="80000"/>
              </a:lnSpc>
              <a:buFontTx/>
              <a:buBlip>
                <a:blip r:embed="rId3"/>
              </a:buBlip>
              <a:defRPr/>
            </a:pPr>
            <a:endParaRPr lang="en-US" sz="2800" dirty="0" smtClean="0"/>
          </a:p>
          <a:p>
            <a:pPr eaLnBrk="1" hangingPunct="1">
              <a:lnSpc>
                <a:spcPct val="80000"/>
              </a:lnSpc>
              <a:buFontTx/>
              <a:buBlip>
                <a:blip r:embed="rId3"/>
              </a:buBlip>
              <a:defRPr/>
            </a:pPr>
            <a:r>
              <a:rPr lang="en-US" sz="2800" dirty="0" smtClean="0"/>
              <a:t>Why</a:t>
            </a:r>
            <a:r>
              <a:rPr lang="en-US" sz="2800" dirty="0" smtClean="0">
                <a:ea typeface="SimSun" pitchFamily="2" charset="-122"/>
              </a:rPr>
              <a:t> Principles?  </a:t>
            </a:r>
            <a:endParaRPr lang="en-US" sz="2800" dirty="0" smtClean="0"/>
          </a:p>
          <a:p>
            <a:pPr lvl="1" eaLnBrk="1" hangingPunct="1">
              <a:lnSpc>
                <a:spcPct val="80000"/>
              </a:lnSpc>
              <a:buFontTx/>
              <a:buBlip>
                <a:blip r:embed="rId3"/>
              </a:buBlip>
              <a:defRPr/>
            </a:pPr>
            <a:r>
              <a:rPr lang="en-US" sz="2400" dirty="0" smtClean="0"/>
              <a:t>What are constants in the world?</a:t>
            </a:r>
          </a:p>
          <a:p>
            <a:pPr lvl="2" eaLnBrk="1" hangingPunct="1">
              <a:lnSpc>
                <a:spcPct val="80000"/>
              </a:lnSpc>
              <a:buFontTx/>
              <a:buBlip>
                <a:blip r:embed="rId3"/>
              </a:buBlip>
              <a:defRPr/>
            </a:pPr>
            <a:r>
              <a:rPr lang="en-US" sz="2000" dirty="0" smtClean="0"/>
              <a:t>Changes (e.g., size of bat’s prey)</a:t>
            </a:r>
          </a:p>
          <a:p>
            <a:pPr lvl="2" eaLnBrk="1" hangingPunct="1">
              <a:lnSpc>
                <a:spcPct val="80000"/>
              </a:lnSpc>
              <a:buFontTx/>
              <a:buBlip>
                <a:blip r:embed="rId3"/>
              </a:buBlip>
              <a:defRPr/>
            </a:pPr>
            <a:r>
              <a:rPr lang="en-US" sz="2000" dirty="0" smtClean="0"/>
              <a:t>Principles (e.g., bat’s radar &amp; Tiger moth’s radar jamming device)</a:t>
            </a:r>
          </a:p>
          <a:p>
            <a:pPr lvl="1" eaLnBrk="1" hangingPunct="1">
              <a:lnSpc>
                <a:spcPct val="80000"/>
              </a:lnSpc>
              <a:buFontTx/>
              <a:buBlip>
                <a:blip r:embed="rId3"/>
              </a:buBlip>
              <a:defRPr/>
            </a:pPr>
            <a:r>
              <a:rPr lang="en-US" sz="2400" dirty="0" smtClean="0"/>
              <a:t>Principles transcend space, time, and circumstances (i.e., timeless). </a:t>
            </a:r>
          </a:p>
          <a:p>
            <a:pPr lvl="1" eaLnBrk="1" hangingPunct="1">
              <a:lnSpc>
                <a:spcPct val="80000"/>
              </a:lnSpc>
              <a:buFontTx/>
              <a:buBlip>
                <a:blip r:embed="rId3"/>
              </a:buBlip>
              <a:defRPr/>
            </a:pPr>
            <a:r>
              <a:rPr lang="en-US" sz="2400" smtClean="0"/>
              <a:t>COMPANIONSHIP - Reliable </a:t>
            </a:r>
            <a:r>
              <a:rPr lang="en-US" sz="2400" dirty="0" smtClean="0"/>
              <a:t>&amp; always there. </a:t>
            </a:r>
          </a:p>
          <a:p>
            <a:pPr lvl="1" eaLnBrk="1" hangingPunct="1">
              <a:lnSpc>
                <a:spcPct val="80000"/>
              </a:lnSpc>
              <a:buFontTx/>
              <a:buBlip>
                <a:blip r:embed="rId3"/>
              </a:buBlip>
              <a:defRPr/>
            </a:pPr>
            <a:r>
              <a:rPr lang="en-US" sz="2400" dirty="0" smtClean="0"/>
              <a:t>Acceptable(i.e., convincing) &amp; Workable (i.e., effective)</a:t>
            </a:r>
          </a:p>
        </p:txBody>
      </p:sp>
      <p:pic>
        <p:nvPicPr>
          <p:cNvPr id="30725" name="Picture 5" descr="http://l.yimg.com/a/i/ligans/animals/lg/bu0126_1lg.jpg"/>
          <p:cNvPicPr>
            <a:picLocks noChangeAspect="1" noChangeArrowheads="1"/>
          </p:cNvPicPr>
          <p:nvPr/>
        </p:nvPicPr>
        <p:blipFill>
          <a:blip r:embed="rId4" cstate="print"/>
          <a:srcRect/>
          <a:stretch>
            <a:fillRect/>
          </a:stretch>
        </p:blipFill>
        <p:spPr bwMode="auto">
          <a:xfrm>
            <a:off x="6832600" y="3018367"/>
            <a:ext cx="1714500" cy="1143000"/>
          </a:xfrm>
          <a:prstGeom prst="rect">
            <a:avLst/>
          </a:prstGeom>
          <a:noFill/>
          <a:ln w="9525">
            <a:noFill/>
            <a:miter lim="800000"/>
            <a:headEnd/>
            <a:tailEnd/>
          </a:ln>
        </p:spPr>
      </p:pic>
    </p:spTree>
    <p:extLst>
      <p:ext uri="{BB962C8B-B14F-4D97-AF65-F5344CB8AC3E}">
        <p14:creationId xmlns:p14="http://schemas.microsoft.com/office/powerpoint/2010/main" xmlns="" val="1352241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74082">
                                            <p:txEl>
                                              <p:charRg st="4294967295" end="4294967295"/>
                                            </p:txEl>
                                          </p:spTgt>
                                        </p:tgtEl>
                                        <p:attrNameLst>
                                          <p:attrName>style.visibility</p:attrName>
                                        </p:attrNameLst>
                                      </p:cBhvr>
                                      <p:to>
                                        <p:strVal val="visible"/>
                                      </p:to>
                                    </p:set>
                                    <p:animEffect transition="in" filter="checkerboard(across)">
                                      <p:cBhvr>
                                        <p:cTn id="7" dur="500"/>
                                        <p:tgtEl>
                                          <p:spTgt spid="174082">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083">
                                            <p:txEl>
                                              <p:pRg st="0" end="0"/>
                                            </p:txEl>
                                          </p:spTgt>
                                        </p:tgtEl>
                                        <p:attrNameLst>
                                          <p:attrName>style.visibility</p:attrName>
                                        </p:attrNameLst>
                                      </p:cBhvr>
                                      <p:to>
                                        <p:strVal val="visible"/>
                                      </p:to>
                                    </p:set>
                                    <p:animEffect transition="in" filter="blinds(horizontal)">
                                      <p:cBhvr>
                                        <p:cTn id="12" dur="500"/>
                                        <p:tgtEl>
                                          <p:spTgt spid="1740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74083">
                                            <p:txEl>
                                              <p:pRg st="1" end="1"/>
                                            </p:txEl>
                                          </p:spTgt>
                                        </p:tgtEl>
                                        <p:attrNameLst>
                                          <p:attrName>style.visibility</p:attrName>
                                        </p:attrNameLst>
                                      </p:cBhvr>
                                      <p:to>
                                        <p:strVal val="visible"/>
                                      </p:to>
                                    </p:set>
                                    <p:animEffect transition="in" filter="box(in)">
                                      <p:cBhvr>
                                        <p:cTn id="17" dur="500"/>
                                        <p:tgtEl>
                                          <p:spTgt spid="1740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74083">
                                            <p:txEl>
                                              <p:pRg st="2" end="2"/>
                                            </p:txEl>
                                          </p:spTgt>
                                        </p:tgtEl>
                                        <p:attrNameLst>
                                          <p:attrName>style.visibility</p:attrName>
                                        </p:attrNameLst>
                                      </p:cBhvr>
                                      <p:to>
                                        <p:strVal val="visible"/>
                                      </p:to>
                                    </p:set>
                                    <p:animEffect transition="in" filter="box(in)">
                                      <p:cBhvr>
                                        <p:cTn id="22" dur="500"/>
                                        <p:tgtEl>
                                          <p:spTgt spid="1740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74083">
                                            <p:txEl>
                                              <p:pRg st="3" end="3"/>
                                            </p:txEl>
                                          </p:spTgt>
                                        </p:tgtEl>
                                        <p:attrNameLst>
                                          <p:attrName>style.visibility</p:attrName>
                                        </p:attrNameLst>
                                      </p:cBhvr>
                                      <p:to>
                                        <p:strVal val="visible"/>
                                      </p:to>
                                    </p:set>
                                    <p:animEffect transition="in" filter="checkerboard(across)">
                                      <p:cBhvr>
                                        <p:cTn id="27" dur="500"/>
                                        <p:tgtEl>
                                          <p:spTgt spid="1740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174083">
                                            <p:txEl>
                                              <p:pRg st="4" end="4"/>
                                            </p:txEl>
                                          </p:spTgt>
                                        </p:tgtEl>
                                        <p:attrNameLst>
                                          <p:attrName>style.visibility</p:attrName>
                                        </p:attrNameLst>
                                      </p:cBhvr>
                                      <p:to>
                                        <p:strVal val="visible"/>
                                      </p:to>
                                    </p:set>
                                    <p:animEffect transition="in" filter="diamond(in)">
                                      <p:cBhvr>
                                        <p:cTn id="32" dur="500"/>
                                        <p:tgtEl>
                                          <p:spTgt spid="1740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74083">
                                            <p:txEl>
                                              <p:pRg st="6" end="6"/>
                                            </p:txEl>
                                          </p:spTgt>
                                        </p:tgtEl>
                                        <p:attrNameLst>
                                          <p:attrName>style.visibility</p:attrName>
                                        </p:attrNameLst>
                                      </p:cBhvr>
                                      <p:to>
                                        <p:strVal val="visible"/>
                                      </p:to>
                                    </p:set>
                                    <p:animEffect transition="in" filter="dissolve">
                                      <p:cBhvr>
                                        <p:cTn id="37" dur="500"/>
                                        <p:tgtEl>
                                          <p:spTgt spid="17408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0725"/>
                                        </p:tgtEl>
                                        <p:attrNameLst>
                                          <p:attrName>style.visibility</p:attrName>
                                        </p:attrNameLst>
                                      </p:cBhvr>
                                      <p:to>
                                        <p:strVal val="visible"/>
                                      </p:to>
                                    </p:set>
                                    <p:anim calcmode="lin" valueType="num">
                                      <p:cBhvr additive="base">
                                        <p:cTn id="42" dur="500" fill="hold"/>
                                        <p:tgtEl>
                                          <p:spTgt spid="30725"/>
                                        </p:tgtEl>
                                        <p:attrNameLst>
                                          <p:attrName>ppt_x</p:attrName>
                                        </p:attrNameLst>
                                      </p:cBhvr>
                                      <p:tavLst>
                                        <p:tav tm="0">
                                          <p:val>
                                            <p:strVal val="#ppt_x"/>
                                          </p:val>
                                        </p:tav>
                                        <p:tav tm="100000">
                                          <p:val>
                                            <p:strVal val="#ppt_x"/>
                                          </p:val>
                                        </p:tav>
                                      </p:tavLst>
                                    </p:anim>
                                    <p:anim calcmode="lin" valueType="num">
                                      <p:cBhvr additive="base">
                                        <p:cTn id="43" dur="500" fill="hold"/>
                                        <p:tgtEl>
                                          <p:spTgt spid="307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nodeType="clickEffect">
                                  <p:stCondLst>
                                    <p:cond delay="0"/>
                                  </p:stCondLst>
                                  <p:childTnLst>
                                    <p:set>
                                      <p:cBhvr>
                                        <p:cTn id="47" dur="1" fill="hold">
                                          <p:stCondLst>
                                            <p:cond delay="0"/>
                                          </p:stCondLst>
                                        </p:cTn>
                                        <p:tgtEl>
                                          <p:spTgt spid="174083">
                                            <p:txEl>
                                              <p:pRg st="7" end="7"/>
                                            </p:txEl>
                                          </p:spTgt>
                                        </p:tgtEl>
                                        <p:attrNameLst>
                                          <p:attrName>style.visibility</p:attrName>
                                        </p:attrNameLst>
                                      </p:cBhvr>
                                      <p:to>
                                        <p:strVal val="visible"/>
                                      </p:to>
                                    </p:set>
                                    <p:animEffect transition="in" filter="slide(fromBottom)">
                                      <p:cBhvr>
                                        <p:cTn id="48" dur="500"/>
                                        <p:tgtEl>
                                          <p:spTgt spid="17408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3" presetClass="entr" presetSubtype="16" fill="hold" nodeType="clickEffect">
                                  <p:stCondLst>
                                    <p:cond delay="0"/>
                                  </p:stCondLst>
                                  <p:childTnLst>
                                    <p:set>
                                      <p:cBhvr>
                                        <p:cTn id="52" dur="1" fill="hold">
                                          <p:stCondLst>
                                            <p:cond delay="0"/>
                                          </p:stCondLst>
                                        </p:cTn>
                                        <p:tgtEl>
                                          <p:spTgt spid="174083">
                                            <p:txEl>
                                              <p:pRg st="8" end="8"/>
                                            </p:txEl>
                                          </p:spTgt>
                                        </p:tgtEl>
                                        <p:attrNameLst>
                                          <p:attrName>style.visibility</p:attrName>
                                        </p:attrNameLst>
                                      </p:cBhvr>
                                      <p:to>
                                        <p:strVal val="visible"/>
                                      </p:to>
                                    </p:set>
                                    <p:animEffect transition="in" filter="plus(in)">
                                      <p:cBhvr>
                                        <p:cTn id="53" dur="500"/>
                                        <p:tgtEl>
                                          <p:spTgt spid="17408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6" fill="hold" nodeType="clickEffect">
                                  <p:stCondLst>
                                    <p:cond delay="0"/>
                                  </p:stCondLst>
                                  <p:childTnLst>
                                    <p:set>
                                      <p:cBhvr>
                                        <p:cTn id="57" dur="1" fill="hold">
                                          <p:stCondLst>
                                            <p:cond delay="0"/>
                                          </p:stCondLst>
                                        </p:cTn>
                                        <p:tgtEl>
                                          <p:spTgt spid="174083">
                                            <p:txEl>
                                              <p:pRg st="9" end="9"/>
                                            </p:txEl>
                                          </p:spTgt>
                                        </p:tgtEl>
                                        <p:attrNameLst>
                                          <p:attrName>style.visibility</p:attrName>
                                        </p:attrNameLst>
                                      </p:cBhvr>
                                      <p:to>
                                        <p:strVal val="visible"/>
                                      </p:to>
                                    </p:set>
                                    <p:animEffect transition="in" filter="barn(inHorizontal)">
                                      <p:cBhvr>
                                        <p:cTn id="58" dur="500"/>
                                        <p:tgtEl>
                                          <p:spTgt spid="17408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0" presetClass="entr" presetSubtype="0" fill="hold" nodeType="clickEffect">
                                  <p:stCondLst>
                                    <p:cond delay="0"/>
                                  </p:stCondLst>
                                  <p:childTnLst>
                                    <p:set>
                                      <p:cBhvr>
                                        <p:cTn id="62" dur="1" fill="hold">
                                          <p:stCondLst>
                                            <p:cond delay="0"/>
                                          </p:stCondLst>
                                        </p:cTn>
                                        <p:tgtEl>
                                          <p:spTgt spid="174083">
                                            <p:txEl>
                                              <p:pRg st="10" end="10"/>
                                            </p:txEl>
                                          </p:spTgt>
                                        </p:tgtEl>
                                        <p:attrNameLst>
                                          <p:attrName>style.visibility</p:attrName>
                                        </p:attrNameLst>
                                      </p:cBhvr>
                                      <p:to>
                                        <p:strVal val="visible"/>
                                      </p:to>
                                    </p:set>
                                    <p:animEffect transition="in" filter="wedge">
                                      <p:cBhvr>
                                        <p:cTn id="63" dur="500"/>
                                        <p:tgtEl>
                                          <p:spTgt spid="174083">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0" presetClass="entr" presetSubtype="0" fill="hold" nodeType="clickEffect">
                                  <p:stCondLst>
                                    <p:cond delay="0"/>
                                  </p:stCondLst>
                                  <p:childTnLst>
                                    <p:set>
                                      <p:cBhvr>
                                        <p:cTn id="67" dur="1" fill="hold">
                                          <p:stCondLst>
                                            <p:cond delay="0"/>
                                          </p:stCondLst>
                                        </p:cTn>
                                        <p:tgtEl>
                                          <p:spTgt spid="174083">
                                            <p:txEl>
                                              <p:pRg st="11" end="11"/>
                                            </p:txEl>
                                          </p:spTgt>
                                        </p:tgtEl>
                                        <p:attrNameLst>
                                          <p:attrName>style.visibility</p:attrName>
                                        </p:attrNameLst>
                                      </p:cBhvr>
                                      <p:to>
                                        <p:strVal val="visible"/>
                                      </p:to>
                                    </p:set>
                                    <p:animEffect transition="in" filter="wedge">
                                      <p:cBhvr>
                                        <p:cTn id="68" dur="500"/>
                                        <p:tgtEl>
                                          <p:spTgt spid="174083">
                                            <p:txEl>
                                              <p:pRg st="11" end="1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174083">
                                            <p:txEl>
                                              <p:pRg st="12" end="12"/>
                                            </p:txEl>
                                          </p:spTgt>
                                        </p:tgtEl>
                                        <p:attrNameLst>
                                          <p:attrName>style.visibility</p:attrName>
                                        </p:attrNameLst>
                                      </p:cBhvr>
                                      <p:to>
                                        <p:strVal val="visible"/>
                                      </p:to>
                                    </p:set>
                                    <p:animEffect transition="in" filter="wipe(down)">
                                      <p:cBhvr>
                                        <p:cTn id="73" dur="500"/>
                                        <p:tgtEl>
                                          <p:spTgt spid="17408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4000" y="1524001"/>
            <a:ext cx="3581400" cy="2319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58000" y="0"/>
            <a:ext cx="2286000" cy="18061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2210" name="Rectangle 2"/>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marL="762000" indent="-762000" eaLnBrk="1" hangingPunct="1"/>
            <a:r>
              <a:rPr lang="en-US" dirty="0" smtClean="0">
                <a:solidFill>
                  <a:srgbClr val="3939AB"/>
                </a:solidFill>
                <a:latin typeface="Impact" pitchFamily="34" charset="0"/>
              </a:rPr>
              <a:t>Summary</a:t>
            </a:r>
            <a:br>
              <a:rPr lang="en-US" dirty="0" smtClean="0">
                <a:solidFill>
                  <a:srgbClr val="3939AB"/>
                </a:solidFill>
                <a:latin typeface="Impact" pitchFamily="34" charset="0"/>
              </a:rPr>
            </a:br>
            <a:endParaRPr lang="en-US" dirty="0" smtClean="0">
              <a:solidFill>
                <a:srgbClr val="3939AB"/>
              </a:solidFill>
              <a:latin typeface="Impact" pitchFamily="34" charset="0"/>
            </a:endParaRPr>
          </a:p>
        </p:txBody>
      </p:sp>
      <p:sp>
        <p:nvSpPr>
          <p:cNvPr id="222211" name="Rectangle 3"/>
          <p:cNvSpPr>
            <a:spLocks noGrp="1" noChangeArrowheads="1"/>
          </p:cNvSpPr>
          <p:nvPr>
            <p:ph type="body" idx="1"/>
          </p:nvPr>
        </p:nvSpPr>
        <p:spPr bwMode="auto">
          <a:xfrm>
            <a:off x="457200" y="1066800"/>
            <a:ext cx="8305800" cy="5410200"/>
          </a:xfrm>
          <a:noFill/>
          <a:ln>
            <a:miter lim="800000"/>
            <a:headEnd/>
            <a:tailEnd/>
          </a:ln>
        </p:spPr>
        <p:txBody>
          <a:bodyPr vert="horz" wrap="square" lIns="91440" tIns="45720" rIns="91440" bIns="45720" numCol="1" anchor="t" anchorCtr="0" compatLnSpc="1">
            <a:prstTxWarp prst="textNoShape">
              <a:avLst/>
            </a:prstTxWarp>
          </a:bodyPr>
          <a:lstStyle/>
          <a:p>
            <a:pPr marL="1035050" lvl="1" indent="-577850" eaLnBrk="1" hangingPunct="1">
              <a:lnSpc>
                <a:spcPct val="80000"/>
              </a:lnSpc>
              <a:buFontTx/>
              <a:buBlip>
                <a:blip r:embed="rId5"/>
              </a:buBlip>
            </a:pPr>
            <a:r>
              <a:rPr lang="en-US" dirty="0" smtClean="0"/>
              <a:t>Great Teamwork is possible.  </a:t>
            </a:r>
          </a:p>
          <a:p>
            <a:pPr marL="1035050" lvl="1" indent="-577850" eaLnBrk="1" hangingPunct="1">
              <a:lnSpc>
                <a:spcPct val="80000"/>
              </a:lnSpc>
              <a:buFontTx/>
              <a:buBlip>
                <a:blip r:embed="rId5"/>
              </a:buBlip>
            </a:pPr>
            <a:r>
              <a:rPr lang="en-US" dirty="0" smtClean="0"/>
              <a:t>You can unilaterally refrain from           adding intensity to a conflicted situation.</a:t>
            </a:r>
          </a:p>
          <a:p>
            <a:pPr marL="1035050" lvl="1" indent="-577850" eaLnBrk="1" hangingPunct="1">
              <a:lnSpc>
                <a:spcPct val="80000"/>
              </a:lnSpc>
              <a:buFontTx/>
              <a:buBlip>
                <a:blip r:embed="rId5"/>
              </a:buBlip>
            </a:pPr>
            <a:r>
              <a:rPr lang="en-US" dirty="0" smtClean="0"/>
              <a:t>Continued assertive communication eventually renders aggressive and passive communication powerless.</a:t>
            </a:r>
          </a:p>
          <a:p>
            <a:pPr marL="1035050" lvl="1" indent="-577850" eaLnBrk="1" hangingPunct="1">
              <a:lnSpc>
                <a:spcPct val="80000"/>
              </a:lnSpc>
              <a:buFontTx/>
              <a:buBlip>
                <a:blip r:embed="rId5"/>
              </a:buBlip>
            </a:pPr>
            <a:r>
              <a:rPr lang="en-US" dirty="0" smtClean="0"/>
              <a:t>PMs add value via soft skills such as team building and synergy building.</a:t>
            </a:r>
          </a:p>
          <a:p>
            <a:pPr marL="1035050" lvl="1" indent="-577850" eaLnBrk="1" hangingPunct="1">
              <a:lnSpc>
                <a:spcPct val="80000"/>
              </a:lnSpc>
              <a:buFontTx/>
              <a:buBlip>
                <a:blip r:embed="rId5"/>
              </a:buBlip>
            </a:pPr>
            <a:r>
              <a:rPr lang="en-US" dirty="0" smtClean="0"/>
              <a:t>Good luck and Practice Diligently!  Bloom!</a:t>
            </a:r>
          </a:p>
          <a:p>
            <a:pPr marL="1035050" lvl="1" indent="-577850" eaLnBrk="1" hangingPunct="1">
              <a:lnSpc>
                <a:spcPct val="80000"/>
              </a:lnSpc>
              <a:buFontTx/>
              <a:buBlip>
                <a:blip r:embed="rId5"/>
              </a:buBlip>
            </a:pPr>
            <a:r>
              <a:rPr lang="en-US" dirty="0" smtClean="0"/>
              <a:t>My email is </a:t>
            </a:r>
            <a:r>
              <a:rPr lang="en-US" dirty="0" smtClean="0">
                <a:hlinkClick r:id="rId6"/>
              </a:rPr>
              <a:t>Jerry.KS.Wang@Gmail.com</a:t>
            </a:r>
            <a:r>
              <a:rPr lang="en-US" dirty="0" smtClean="0"/>
              <a:t>, 310-902-3389 – cell.</a:t>
            </a:r>
          </a:p>
          <a:p>
            <a:pPr marL="1035050" lvl="1" indent="-577850" eaLnBrk="1" hangingPunct="1">
              <a:lnSpc>
                <a:spcPct val="80000"/>
              </a:lnSpc>
              <a:buFontTx/>
              <a:buBlip>
                <a:blip r:embed="rId5"/>
              </a:buBlip>
            </a:pPr>
            <a:r>
              <a:rPr lang="en-US" dirty="0" smtClean="0"/>
              <a:t>Free custom training by request.  Click to see rough videos on </a:t>
            </a:r>
            <a:r>
              <a:rPr lang="en-US" dirty="0" err="1" smtClean="0">
                <a:hlinkClick r:id="rId7"/>
              </a:rPr>
              <a:t>Vimeo</a:t>
            </a:r>
            <a:r>
              <a:rPr lang="en-US" dirty="0" smtClean="0"/>
              <a:t> and </a:t>
            </a:r>
            <a:r>
              <a:rPr lang="en-US" dirty="0" smtClean="0">
                <a:hlinkClick r:id="rId8"/>
              </a:rPr>
              <a:t>SkyDrive</a:t>
            </a:r>
            <a:r>
              <a:rPr lang="en-US" dirty="0" smtClean="0"/>
              <a:t>.</a:t>
            </a:r>
          </a:p>
        </p:txBody>
      </p:sp>
    </p:spTree>
    <p:extLst>
      <p:ext uri="{BB962C8B-B14F-4D97-AF65-F5344CB8AC3E}">
        <p14:creationId xmlns:p14="http://schemas.microsoft.com/office/powerpoint/2010/main" xmlns="" val="2231315294"/>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2210"/>
                                        </p:tgtEl>
                                        <p:attrNameLst>
                                          <p:attrName>style.visibility</p:attrName>
                                        </p:attrNameLst>
                                      </p:cBhvr>
                                      <p:to>
                                        <p:strVal val="visible"/>
                                      </p:to>
                                    </p:set>
                                    <p:anim calcmode="lin" valueType="num">
                                      <p:cBhvr additive="base">
                                        <p:cTn id="7" dur="500" fill="hold"/>
                                        <p:tgtEl>
                                          <p:spTgt spid="222210"/>
                                        </p:tgtEl>
                                        <p:attrNameLst>
                                          <p:attrName>ppt_x</p:attrName>
                                        </p:attrNameLst>
                                      </p:cBhvr>
                                      <p:tavLst>
                                        <p:tav tm="0">
                                          <p:val>
                                            <p:strVal val="#ppt_x"/>
                                          </p:val>
                                        </p:tav>
                                        <p:tav tm="100000">
                                          <p:val>
                                            <p:strVal val="#ppt_x"/>
                                          </p:val>
                                        </p:tav>
                                      </p:tavLst>
                                    </p:anim>
                                    <p:anim calcmode="lin" valueType="num">
                                      <p:cBhvr additive="base">
                                        <p:cTn id="8" dur="500" fill="hold"/>
                                        <p:tgtEl>
                                          <p:spTgt spid="2222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22211">
                                            <p:txEl>
                                              <p:pRg st="0" end="0"/>
                                            </p:txEl>
                                          </p:spTgt>
                                        </p:tgtEl>
                                        <p:attrNameLst>
                                          <p:attrName>style.visibility</p:attrName>
                                        </p:attrNameLst>
                                      </p:cBhvr>
                                      <p:to>
                                        <p:strVal val="visible"/>
                                      </p:to>
                                    </p:set>
                                    <p:animEffect transition="in" filter="blinds(horizontal)">
                                      <p:cBhvr>
                                        <p:cTn id="13" dur="500"/>
                                        <p:tgtEl>
                                          <p:spTgt spid="222211">
                                            <p:txEl>
                                              <p:pRg st="0" end="0"/>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8195"/>
                                        </p:tgtEl>
                                        <p:attrNameLst>
                                          <p:attrName>style.visibility</p:attrName>
                                        </p:attrNameLst>
                                      </p:cBhvr>
                                      <p:to>
                                        <p:strVal val="visible"/>
                                      </p:to>
                                    </p:set>
                                    <p:animEffect transition="in" filter="wheel(1)">
                                      <p:cBhvr>
                                        <p:cTn id="16" dur="500"/>
                                        <p:tgtEl>
                                          <p:spTgt spid="8195"/>
                                        </p:tgtEl>
                                      </p:cBhvr>
                                    </p:animEffect>
                                  </p:childTnLst>
                                  <p:subTnLst>
                                    <p:set>
                                      <p:cBhvr override="childStyle">
                                        <p:cTn dur="1" fill="hold" display="0" masterRel="nextClick" afterEffect="1"/>
                                        <p:tgtEl>
                                          <p:spTgt spid="8195"/>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222211">
                                            <p:txEl>
                                              <p:pRg st="1" end="1"/>
                                            </p:txEl>
                                          </p:spTgt>
                                        </p:tgtEl>
                                        <p:attrNameLst>
                                          <p:attrName>style.visibility</p:attrName>
                                        </p:attrNameLst>
                                      </p:cBhvr>
                                      <p:to>
                                        <p:strVal val="visible"/>
                                      </p:to>
                                    </p:set>
                                    <p:animEffect transition="in" filter="box(in)">
                                      <p:cBhvr>
                                        <p:cTn id="21" dur="500"/>
                                        <p:tgtEl>
                                          <p:spTgt spid="22221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222211">
                                            <p:txEl>
                                              <p:pRg st="2" end="2"/>
                                            </p:txEl>
                                          </p:spTgt>
                                        </p:tgtEl>
                                        <p:attrNameLst>
                                          <p:attrName>style.visibility</p:attrName>
                                        </p:attrNameLst>
                                      </p:cBhvr>
                                      <p:to>
                                        <p:strVal val="visible"/>
                                      </p:to>
                                    </p:set>
                                    <p:animEffect transition="in" filter="checkerboard(across)">
                                      <p:cBhvr>
                                        <p:cTn id="26" dur="500"/>
                                        <p:tgtEl>
                                          <p:spTgt spid="22221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nodeType="clickEffect">
                                  <p:stCondLst>
                                    <p:cond delay="0"/>
                                  </p:stCondLst>
                                  <p:childTnLst>
                                    <p:set>
                                      <p:cBhvr>
                                        <p:cTn id="30" dur="1" fill="hold">
                                          <p:stCondLst>
                                            <p:cond delay="0"/>
                                          </p:stCondLst>
                                        </p:cTn>
                                        <p:tgtEl>
                                          <p:spTgt spid="222211">
                                            <p:txEl>
                                              <p:pRg st="3" end="3"/>
                                            </p:txEl>
                                          </p:spTgt>
                                        </p:tgtEl>
                                        <p:attrNameLst>
                                          <p:attrName>style.visibility</p:attrName>
                                        </p:attrNameLst>
                                      </p:cBhvr>
                                      <p:to>
                                        <p:strVal val="visible"/>
                                      </p:to>
                                    </p:set>
                                    <p:anim calcmode="lin" valueType="num">
                                      <p:cBhvr additive="base">
                                        <p:cTn id="31" dur="500" fill="hold"/>
                                        <p:tgtEl>
                                          <p:spTgt spid="22221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22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222211">
                                            <p:txEl>
                                              <p:pRg st="4" end="4"/>
                                            </p:txEl>
                                          </p:spTgt>
                                        </p:tgtEl>
                                        <p:attrNameLst>
                                          <p:attrName>style.visibility</p:attrName>
                                        </p:attrNameLst>
                                      </p:cBhvr>
                                      <p:to>
                                        <p:strVal val="visible"/>
                                      </p:to>
                                    </p:set>
                                    <p:animEffect transition="in" filter="diamond(in)">
                                      <p:cBhvr>
                                        <p:cTn id="37" dur="500"/>
                                        <p:tgtEl>
                                          <p:spTgt spid="222211">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22211">
                                            <p:txEl>
                                              <p:pRg st="5" end="5"/>
                                            </p:txEl>
                                          </p:spTgt>
                                        </p:tgtEl>
                                        <p:attrNameLst>
                                          <p:attrName>style.visibility</p:attrName>
                                        </p:attrNameLst>
                                      </p:cBhvr>
                                      <p:to>
                                        <p:strVal val="visible"/>
                                      </p:to>
                                    </p:set>
                                    <p:anim calcmode="lin" valueType="num">
                                      <p:cBhvr additive="base">
                                        <p:cTn id="42" dur="500" fill="hold"/>
                                        <p:tgtEl>
                                          <p:spTgt spid="222211">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222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222211">
                                            <p:txEl>
                                              <p:pRg st="6" end="6"/>
                                            </p:txEl>
                                          </p:spTgt>
                                        </p:tgtEl>
                                        <p:attrNameLst>
                                          <p:attrName>style.visibility</p:attrName>
                                        </p:attrNameLst>
                                      </p:cBhvr>
                                      <p:to>
                                        <p:strVal val="visible"/>
                                      </p:to>
                                    </p:set>
                                    <p:anim calcmode="lin" valueType="num">
                                      <p:cBhvr additive="base">
                                        <p:cTn id="48" dur="500" fill="hold"/>
                                        <p:tgtEl>
                                          <p:spTgt spid="222211">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222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4" name="Text Box 6"/>
          <p:cNvSpPr txBox="1">
            <a:spLocks noChangeArrowheads="1"/>
          </p:cNvSpPr>
          <p:nvPr/>
        </p:nvSpPr>
        <p:spPr bwMode="auto">
          <a:xfrm>
            <a:off x="2743200" y="1828800"/>
            <a:ext cx="184150" cy="549275"/>
          </a:xfrm>
          <a:prstGeom prst="rect">
            <a:avLst/>
          </a:prstGeom>
          <a:noFill/>
          <a:ln w="9525" algn="ctr">
            <a:noFill/>
            <a:miter lim="800000"/>
            <a:headEnd/>
            <a:tailEnd/>
          </a:ln>
        </p:spPr>
        <p:txBody>
          <a:bodyPr wrap="none" tIns="0" bIns="0">
            <a:spAutoFit/>
          </a:bodyPr>
          <a:lstStyle/>
          <a:p>
            <a:pPr marL="342900" indent="-342900"/>
            <a:endParaRPr lang="en-US" sz="3600">
              <a:solidFill>
                <a:srgbClr val="3939AB"/>
              </a:solidFill>
              <a:latin typeface="Impact" pitchFamily="34" charset="0"/>
              <a:ea typeface="SimSun" pitchFamily="2" charset="-122"/>
            </a:endParaRPr>
          </a:p>
        </p:txBody>
      </p:sp>
      <p:sp>
        <p:nvSpPr>
          <p:cNvPr id="27655" name="Text Box 7"/>
          <p:cNvSpPr txBox="1">
            <a:spLocks noChangeArrowheads="1"/>
          </p:cNvSpPr>
          <p:nvPr/>
        </p:nvSpPr>
        <p:spPr bwMode="auto">
          <a:xfrm>
            <a:off x="2286000" y="4191000"/>
            <a:ext cx="4625975" cy="304800"/>
          </a:xfrm>
          <a:prstGeom prst="rect">
            <a:avLst/>
          </a:prstGeom>
          <a:noFill/>
          <a:ln w="9525" algn="ctr">
            <a:noFill/>
            <a:miter lim="800000"/>
            <a:headEnd/>
            <a:tailEnd/>
          </a:ln>
        </p:spPr>
        <p:txBody>
          <a:bodyPr tIns="0" bIns="0">
            <a:spAutoFit/>
          </a:bodyPr>
          <a:lstStyle/>
          <a:p>
            <a:pPr marL="342900" indent="-342900">
              <a:spcBef>
                <a:spcPct val="50000"/>
              </a:spcBef>
            </a:pPr>
            <a:r>
              <a:rPr lang="en-US" sz="2000" dirty="0"/>
              <a:t>Share The Principle of Negotiation</a:t>
            </a:r>
          </a:p>
        </p:txBody>
      </p:sp>
      <p:pic>
        <p:nvPicPr>
          <p:cNvPr id="54278" name="Picture 7"/>
          <p:cNvPicPr>
            <a:picLocks noChangeAspect="1" noChangeArrowheads="1"/>
          </p:cNvPicPr>
          <p:nvPr/>
        </p:nvPicPr>
        <p:blipFill>
          <a:blip r:embed="rId3" cstate="print"/>
          <a:srcRect/>
          <a:stretch>
            <a:fillRect/>
          </a:stretch>
        </p:blipFill>
        <p:spPr bwMode="auto">
          <a:xfrm>
            <a:off x="2514600" y="1752600"/>
            <a:ext cx="3695700" cy="1533525"/>
          </a:xfrm>
          <a:prstGeom prst="rect">
            <a:avLst/>
          </a:prstGeom>
          <a:noFill/>
          <a:ln w="9525" algn="ctr">
            <a:noFill/>
            <a:miter lim="800000"/>
            <a:headEnd/>
            <a:tailEnd/>
          </a:ln>
        </p:spPr>
      </p:pic>
    </p:spTree>
    <p:extLst>
      <p:ext uri="{BB962C8B-B14F-4D97-AF65-F5344CB8AC3E}">
        <p14:creationId xmlns:p14="http://schemas.microsoft.com/office/powerpoint/2010/main" xmlns="" val="2326672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nodePh="1">
                                  <p:stCondLst>
                                    <p:cond delay="0"/>
                                  </p:stCondLst>
                                  <p:endCondLst>
                                    <p:cond evt="begin" delay="0">
                                      <p:tn val="5"/>
                                    </p:cond>
                                  </p:endCondLst>
                                  <p:childTnLst>
                                    <p:set>
                                      <p:cBhvr>
                                        <p:cTn id="6" dur="1" fill="hold">
                                          <p:stCondLst>
                                            <p:cond delay="0"/>
                                          </p:stCondLst>
                                        </p:cTn>
                                        <p:tgtEl>
                                          <p:spTgt spid="27654"/>
                                        </p:tgtEl>
                                        <p:attrNameLst>
                                          <p:attrName>style.visibility</p:attrName>
                                        </p:attrNameLst>
                                      </p:cBhvr>
                                      <p:to>
                                        <p:strVal val="visible"/>
                                      </p:to>
                                    </p:set>
                                    <p:animEffect transition="in" filter="diamond(out)">
                                      <p:cBhvr>
                                        <p:cTn id="7" dur="500"/>
                                        <p:tgtEl>
                                          <p:spTgt spid="2765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27655"/>
                                        </p:tgtEl>
                                        <p:attrNameLst>
                                          <p:attrName>style.visibility</p:attrName>
                                        </p:attrNameLst>
                                      </p:cBhvr>
                                      <p:to>
                                        <p:strVal val="visible"/>
                                      </p:to>
                                    </p:set>
                                    <p:anim calcmode="lin" valueType="num">
                                      <p:cBhvr additive="base">
                                        <p:cTn id="12" dur="500" fill="hold"/>
                                        <p:tgtEl>
                                          <p:spTgt spid="27655"/>
                                        </p:tgtEl>
                                        <p:attrNameLst>
                                          <p:attrName>ppt_x</p:attrName>
                                        </p:attrNameLst>
                                      </p:cBhvr>
                                      <p:tavLst>
                                        <p:tav tm="0">
                                          <p:val>
                                            <p:strVal val="#ppt_x"/>
                                          </p:val>
                                        </p:tav>
                                        <p:tav tm="100000">
                                          <p:val>
                                            <p:strVal val="#ppt_x"/>
                                          </p:val>
                                        </p:tav>
                                      </p:tavLst>
                                    </p:anim>
                                    <p:anim calcmode="lin" valueType="num">
                                      <p:cBhvr additive="base">
                                        <p:cTn id="13" dur="500" fill="hold"/>
                                        <p:tgtEl>
                                          <p:spTgt spid="276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dirty="0" smtClean="0">
                <a:solidFill>
                  <a:srgbClr val="3939AB"/>
                </a:solidFill>
                <a:latin typeface="Impact" pitchFamily="34" charset="0"/>
              </a:rPr>
              <a:t>What this Session Covers</a:t>
            </a:r>
          </a:p>
        </p:txBody>
      </p:sp>
      <p:sp>
        <p:nvSpPr>
          <p:cNvPr id="197635" name="Rectangle 3"/>
          <p:cNvSpPr>
            <a:spLocks noGrp="1" noChangeArrowheads="1"/>
          </p:cNvSpPr>
          <p:nvPr>
            <p:ph type="body" idx="1"/>
          </p:nvPr>
        </p:nvSpPr>
        <p:spPr bwMode="auto">
          <a:xfrm>
            <a:off x="457200" y="1143000"/>
            <a:ext cx="8229600" cy="4983163"/>
          </a:xfrm>
          <a:noFill/>
          <a:ln>
            <a:miter lim="800000"/>
            <a:headEnd/>
            <a:tailEnd/>
          </a:ln>
        </p:spPr>
        <p:txBody>
          <a:bodyPr vert="horz" wrap="square" lIns="91440" tIns="45720" rIns="91440" bIns="45720" numCol="1" anchor="t" anchorCtr="0" compatLnSpc="1">
            <a:prstTxWarp prst="textNoShape">
              <a:avLst/>
            </a:prstTxWarp>
          </a:bodyPr>
          <a:lstStyle/>
          <a:p>
            <a:pPr marL="609600" indent="-609600" eaLnBrk="1" hangingPunct="1">
              <a:buFontTx/>
              <a:buAutoNum type="arabicPeriod"/>
            </a:pPr>
            <a:r>
              <a:rPr lang="en-US" sz="2800" dirty="0" smtClean="0"/>
              <a:t>Why Synergistic Teamwork is elusive?</a:t>
            </a:r>
          </a:p>
          <a:p>
            <a:pPr marL="609600" indent="-609600" eaLnBrk="1" hangingPunct="1">
              <a:buFontTx/>
              <a:buAutoNum type="arabicPeriod"/>
            </a:pPr>
            <a:r>
              <a:rPr lang="en-US" sz="2800" dirty="0" smtClean="0"/>
              <a:t>The foundations for human conflicts.  Strike at the root…</a:t>
            </a:r>
          </a:p>
          <a:p>
            <a:pPr marL="609600" indent="-609600" eaLnBrk="1" hangingPunct="1">
              <a:buFontTx/>
              <a:buAutoNum type="arabicPeriod"/>
            </a:pPr>
            <a:r>
              <a:rPr lang="en-US" sz="2800" dirty="0" smtClean="0"/>
              <a:t>How to De-escalate Conflicts?</a:t>
            </a:r>
          </a:p>
          <a:p>
            <a:pPr marL="990600" lvl="1" indent="-533400" eaLnBrk="1" hangingPunct="1">
              <a:buFontTx/>
              <a:buAutoNum type="alphaLcPeriod"/>
            </a:pPr>
            <a:r>
              <a:rPr lang="en-US" sz="2400" dirty="0" smtClean="0"/>
              <a:t>Understanding the Anatomy of Conflicts</a:t>
            </a:r>
          </a:p>
          <a:p>
            <a:pPr marL="990600" lvl="1" indent="-533400" eaLnBrk="1" hangingPunct="1">
              <a:buFontTx/>
              <a:buAutoNum type="alphaLcPeriod"/>
            </a:pPr>
            <a:r>
              <a:rPr lang="en-US" sz="2400" dirty="0" smtClean="0"/>
              <a:t>The Anger Development Life Cycle</a:t>
            </a:r>
          </a:p>
          <a:p>
            <a:pPr marL="990600" lvl="1" indent="-533400" eaLnBrk="1" hangingPunct="1">
              <a:buFontTx/>
              <a:buAutoNum type="alphaLcPeriod"/>
            </a:pPr>
            <a:r>
              <a:rPr lang="en-US" sz="2400" dirty="0" smtClean="0"/>
              <a:t>The Anger Project</a:t>
            </a:r>
          </a:p>
          <a:p>
            <a:pPr marL="609600" indent="-609600" eaLnBrk="1" hangingPunct="1">
              <a:buFontTx/>
              <a:buAutoNum type="arabicPeriod"/>
            </a:pPr>
            <a:r>
              <a:rPr lang="en-US" sz="2800" dirty="0" smtClean="0"/>
              <a:t>How to Cultivate the Conflict De-escalating Muscles?</a:t>
            </a:r>
          </a:p>
          <a:p>
            <a:pPr marL="990600" lvl="1" indent="-533400" eaLnBrk="1" hangingPunct="1">
              <a:buFontTx/>
              <a:buAutoNum type="alphaLcPeriod"/>
            </a:pPr>
            <a:endParaRPr lang="en-US" sz="2400" dirty="0" smtClean="0"/>
          </a:p>
          <a:p>
            <a:pPr marL="990600" lvl="1" indent="-533400" eaLnBrk="1" hangingPunct="1">
              <a:buFontTx/>
              <a:buAutoNum type="alphaLcPeriod"/>
            </a:pPr>
            <a:endParaRPr lang="en-US" sz="2400" dirty="0" smtClean="0"/>
          </a:p>
          <a:p>
            <a:pPr marL="990600" lvl="1" indent="-533400" eaLnBrk="1" hangingPunct="1">
              <a:buFontTx/>
              <a:buAutoNum type="alphaLcPeriod"/>
            </a:pPr>
            <a:endParaRPr lang="en-US" sz="2400" dirty="0" smtClean="0"/>
          </a:p>
          <a:p>
            <a:pPr marL="609600" indent="-609600" eaLnBrk="1" hangingPunct="1">
              <a:buFontTx/>
              <a:buAutoNum type="arabicPeriod"/>
            </a:pPr>
            <a:endParaRPr lang="en-US" sz="2800" dirty="0" smtClean="0"/>
          </a:p>
          <a:p>
            <a:pPr marL="609600" indent="-609600" eaLnBrk="1" hangingPunct="1">
              <a:buFontTx/>
              <a:buAutoNum type="arabicPeriod"/>
            </a:pPr>
            <a:endParaRPr lang="en-US" sz="2800" dirty="0" smtClean="0"/>
          </a:p>
          <a:p>
            <a:pPr marL="609600" indent="-609600" eaLnBrk="1" hangingPunct="1"/>
            <a:endParaRPr lang="en-US" sz="2800" dirty="0" smtClean="0"/>
          </a:p>
          <a:p>
            <a:pPr marL="609600" indent="-609600" eaLnBrk="1" hangingPunct="1"/>
            <a:endParaRPr lang="en-US" sz="2800"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29400" y="228600"/>
            <a:ext cx="2009775" cy="790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37783479"/>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Effect transition="in" filter="box(in)">
                                      <p:cBhvr>
                                        <p:cTn id="7" dur="500"/>
                                        <p:tgtEl>
                                          <p:spTgt spid="1976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97635">
                                            <p:txEl>
                                              <p:pRg st="1" end="1"/>
                                            </p:txEl>
                                          </p:spTgt>
                                        </p:tgtEl>
                                        <p:attrNameLst>
                                          <p:attrName>style.visibility</p:attrName>
                                        </p:attrNameLst>
                                      </p:cBhvr>
                                      <p:to>
                                        <p:strVal val="visible"/>
                                      </p:to>
                                    </p:set>
                                    <p:animEffect transition="in" filter="checkerboard(across)">
                                      <p:cBhvr>
                                        <p:cTn id="12" dur="500"/>
                                        <p:tgtEl>
                                          <p:spTgt spid="1976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7635">
                                            <p:txEl>
                                              <p:pRg st="2" end="2"/>
                                            </p:txEl>
                                          </p:spTgt>
                                        </p:tgtEl>
                                        <p:attrNameLst>
                                          <p:attrName>style.visibility</p:attrName>
                                        </p:attrNameLst>
                                      </p:cBhvr>
                                      <p:to>
                                        <p:strVal val="visible"/>
                                      </p:to>
                                    </p:set>
                                    <p:anim calcmode="lin" valueType="num">
                                      <p:cBhvr additive="base">
                                        <p:cTn id="17" dur="500" fill="hold"/>
                                        <p:tgtEl>
                                          <p:spTgt spid="1976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97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7635">
                                            <p:txEl>
                                              <p:pRg st="3" end="3"/>
                                            </p:txEl>
                                          </p:spTgt>
                                        </p:tgtEl>
                                        <p:attrNameLst>
                                          <p:attrName>style.visibility</p:attrName>
                                        </p:attrNameLst>
                                      </p:cBhvr>
                                      <p:to>
                                        <p:strVal val="visible"/>
                                      </p:to>
                                    </p:set>
                                    <p:anim calcmode="lin" valueType="num">
                                      <p:cBhvr additive="base">
                                        <p:cTn id="23" dur="500" fill="hold"/>
                                        <p:tgtEl>
                                          <p:spTgt spid="19763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76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97635">
                                            <p:txEl>
                                              <p:pRg st="4" end="4"/>
                                            </p:txEl>
                                          </p:spTgt>
                                        </p:tgtEl>
                                        <p:attrNameLst>
                                          <p:attrName>style.visibility</p:attrName>
                                        </p:attrNameLst>
                                      </p:cBhvr>
                                      <p:to>
                                        <p:strVal val="visible"/>
                                      </p:to>
                                    </p:set>
                                    <p:anim calcmode="lin" valueType="num">
                                      <p:cBhvr additive="base">
                                        <p:cTn id="29" dur="500" fill="hold"/>
                                        <p:tgtEl>
                                          <p:spTgt spid="19763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9763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97635">
                                            <p:txEl>
                                              <p:pRg st="5" end="5"/>
                                            </p:txEl>
                                          </p:spTgt>
                                        </p:tgtEl>
                                        <p:attrNameLst>
                                          <p:attrName>style.visibility</p:attrName>
                                        </p:attrNameLst>
                                      </p:cBhvr>
                                      <p:to>
                                        <p:strVal val="visible"/>
                                      </p:to>
                                    </p:set>
                                    <p:anim calcmode="lin" valueType="num">
                                      <p:cBhvr additive="base">
                                        <p:cTn id="35" dur="500" fill="hold"/>
                                        <p:tgtEl>
                                          <p:spTgt spid="197635">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763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nodeType="clickEffect">
                                  <p:stCondLst>
                                    <p:cond delay="0"/>
                                  </p:stCondLst>
                                  <p:childTnLst>
                                    <p:set>
                                      <p:cBhvr>
                                        <p:cTn id="40" dur="1" fill="hold">
                                          <p:stCondLst>
                                            <p:cond delay="0"/>
                                          </p:stCondLst>
                                        </p:cTn>
                                        <p:tgtEl>
                                          <p:spTgt spid="197635">
                                            <p:txEl>
                                              <p:pRg st="6" end="6"/>
                                            </p:txEl>
                                          </p:spTgt>
                                        </p:tgtEl>
                                        <p:attrNameLst>
                                          <p:attrName>style.visibility</p:attrName>
                                        </p:attrNameLst>
                                      </p:cBhvr>
                                      <p:to>
                                        <p:strVal val="visible"/>
                                      </p:to>
                                    </p:set>
                                    <p:animEffect transition="in" filter="checkerboard(across)">
                                      <p:cBhvr>
                                        <p:cTn id="41" dur="500"/>
                                        <p:tgtEl>
                                          <p:spTgt spid="1976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00786" y="4758806"/>
            <a:ext cx="2857500" cy="2152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6322"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solidFill>
                  <a:srgbClr val="3939AB"/>
                </a:solidFill>
                <a:latin typeface="Impact" pitchFamily="34" charset="0"/>
              </a:rPr>
              <a:t>Foundation: </a:t>
            </a:r>
            <a:br>
              <a:rPr lang="en-US" dirty="0" smtClean="0">
                <a:solidFill>
                  <a:srgbClr val="3939AB"/>
                </a:solidFill>
                <a:latin typeface="Impact" pitchFamily="34" charset="0"/>
              </a:rPr>
            </a:br>
            <a:r>
              <a:rPr lang="en-US" dirty="0" smtClean="0">
                <a:solidFill>
                  <a:srgbClr val="3939AB"/>
                </a:solidFill>
                <a:latin typeface="Impact" pitchFamily="34" charset="0"/>
              </a:rPr>
              <a:t>Thoughts and Actions Create Us</a:t>
            </a:r>
          </a:p>
        </p:txBody>
      </p:sp>
      <p:sp>
        <p:nvSpPr>
          <p:cNvPr id="198659"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609600" indent="-609600" eaLnBrk="1" hangingPunct="1">
              <a:lnSpc>
                <a:spcPct val="80000"/>
              </a:lnSpc>
              <a:buFontTx/>
              <a:buNone/>
            </a:pPr>
            <a:endParaRPr lang="en-US" sz="2800" dirty="0" smtClean="0"/>
          </a:p>
          <a:p>
            <a:pPr marL="609600" indent="-609600" eaLnBrk="1" hangingPunct="1">
              <a:lnSpc>
                <a:spcPct val="80000"/>
              </a:lnSpc>
              <a:buFontTx/>
              <a:buNone/>
            </a:pPr>
            <a:r>
              <a:rPr lang="en-US" sz="2800" dirty="0" smtClean="0"/>
              <a:t>The power of each thought:</a:t>
            </a:r>
          </a:p>
          <a:p>
            <a:pPr marL="990600" lvl="1" indent="-533400" eaLnBrk="1" hangingPunct="1">
              <a:lnSpc>
                <a:spcPct val="80000"/>
              </a:lnSpc>
              <a:buFontTx/>
              <a:buBlip>
                <a:blip r:embed="rId4"/>
              </a:buBlip>
            </a:pPr>
            <a:r>
              <a:rPr lang="en-US" sz="2400" dirty="0" smtClean="0">
                <a:ea typeface="SimSun" pitchFamily="2" charset="-122"/>
              </a:rPr>
              <a:t>Ice Crystal being symmetrical versus gnarly  (video)</a:t>
            </a:r>
          </a:p>
          <a:p>
            <a:pPr marL="990600" lvl="1" indent="-533400" eaLnBrk="1" hangingPunct="1">
              <a:lnSpc>
                <a:spcPct val="80000"/>
              </a:lnSpc>
              <a:buFontTx/>
              <a:buBlip>
                <a:blip r:embed="rId4"/>
              </a:buBlip>
            </a:pPr>
            <a:r>
              <a:rPr lang="en-US" sz="2400" dirty="0" smtClean="0">
                <a:ea typeface="SimSun" pitchFamily="2" charset="-122"/>
                <a:hlinkClick r:id="rId5" action="ppaction://hlinkfile"/>
              </a:rPr>
              <a:t>Walk</a:t>
            </a:r>
            <a:r>
              <a:rPr lang="en-US" sz="2400" dirty="0" smtClean="0">
                <a:ea typeface="SimSun" pitchFamily="2" charset="-122"/>
              </a:rPr>
              <a:t> a Plank on the Ground versus Elevated</a:t>
            </a:r>
          </a:p>
          <a:p>
            <a:pPr marL="609600" indent="-609600" eaLnBrk="1" hangingPunct="1">
              <a:lnSpc>
                <a:spcPct val="80000"/>
              </a:lnSpc>
              <a:buFontTx/>
              <a:buNone/>
            </a:pPr>
            <a:endParaRPr lang="en-US" sz="2400" dirty="0" smtClean="0">
              <a:ea typeface="SimSun" pitchFamily="2" charset="-122"/>
            </a:endParaRPr>
          </a:p>
          <a:p>
            <a:pPr marL="609600" lvl="1" indent="-609600" eaLnBrk="1" hangingPunct="1">
              <a:lnSpc>
                <a:spcPct val="80000"/>
              </a:lnSpc>
              <a:buNone/>
            </a:pPr>
            <a:r>
              <a:rPr lang="en-US" dirty="0">
                <a:ea typeface="+mn-ea"/>
              </a:rPr>
              <a:t>Behavioral Kinesiology</a:t>
            </a:r>
          </a:p>
          <a:p>
            <a:pPr marL="990600" lvl="1" indent="-533400" eaLnBrk="1" hangingPunct="1">
              <a:lnSpc>
                <a:spcPct val="80000"/>
              </a:lnSpc>
              <a:buBlip>
                <a:blip r:embed="rId4"/>
              </a:buBlip>
            </a:pPr>
            <a:r>
              <a:rPr lang="en-US" sz="2400" dirty="0">
                <a:ea typeface="SimSun" pitchFamily="2" charset="-122"/>
              </a:rPr>
              <a:t>Tell </a:t>
            </a:r>
            <a:r>
              <a:rPr lang="en-US" sz="2400" dirty="0" smtClean="0">
                <a:ea typeface="SimSun" pitchFamily="2" charset="-122"/>
              </a:rPr>
              <a:t>your real name and a false </a:t>
            </a:r>
            <a:r>
              <a:rPr lang="en-US" sz="2400" dirty="0">
                <a:ea typeface="SimSun" pitchFamily="2" charset="-122"/>
              </a:rPr>
              <a:t>names </a:t>
            </a:r>
          </a:p>
          <a:p>
            <a:pPr marL="990600" lvl="1" indent="-533400" eaLnBrk="1" hangingPunct="1">
              <a:lnSpc>
                <a:spcPct val="80000"/>
              </a:lnSpc>
              <a:buBlip>
                <a:blip r:embed="rId4"/>
              </a:buBlip>
            </a:pPr>
            <a:r>
              <a:rPr lang="en-US" sz="2400" dirty="0">
                <a:ea typeface="SimSun" pitchFamily="2" charset="-122"/>
              </a:rPr>
              <a:t>Think of someone you love and then </a:t>
            </a:r>
            <a:r>
              <a:rPr lang="en-US" sz="2400" dirty="0" smtClean="0">
                <a:ea typeface="SimSun" pitchFamily="2" charset="-122"/>
              </a:rPr>
              <a:t>           someone </a:t>
            </a:r>
            <a:r>
              <a:rPr lang="en-US" sz="2400" dirty="0">
                <a:ea typeface="SimSun" pitchFamily="2" charset="-122"/>
              </a:rPr>
              <a:t>you dislike</a:t>
            </a:r>
          </a:p>
        </p:txBody>
      </p:sp>
      <p:pic>
        <p:nvPicPr>
          <p:cNvPr id="4099" name="Picture 3">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605711" y="1600200"/>
            <a:ext cx="1552575" cy="1595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585911" y="3276600"/>
            <a:ext cx="1558089" cy="1409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585911" y="4686300"/>
            <a:ext cx="1536503" cy="99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304800" y="4924425"/>
            <a:ext cx="1647825" cy="1504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895600" y="5253718"/>
            <a:ext cx="1552575"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5029200" y="5240889"/>
            <a:ext cx="2053320" cy="11884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4164384"/>
      </p:ext>
    </p:extLst>
  </p:cSld>
  <p:clrMapOvr>
    <a:masterClrMapping/>
  </p:clrMapOvr>
  <p:transition advTm="1000"/>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8659">
                                                <p:txEl>
                                                  <p:pRg st="1" end="1"/>
                                                </p:txEl>
                                              </p:spTgt>
                                            </p:tgtEl>
                                            <p:attrNameLst>
                                              <p:attrName>style.visibility</p:attrName>
                                            </p:attrNameLst>
                                          </p:cBhvr>
                                          <p:to>
                                            <p:strVal val="visible"/>
                                          </p:to>
                                        </p:set>
                                        <p:animEffect transition="in" filter="box(in)">
                                          <p:cBhvr>
                                            <p:cTn id="7" dur="500"/>
                                            <p:tgtEl>
                                              <p:spTgt spid="1986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8659">
                                                <p:txEl>
                                                  <p:pRg st="2" end="2"/>
                                                </p:txEl>
                                              </p:spTgt>
                                            </p:tgtEl>
                                            <p:attrNameLst>
                                              <p:attrName>style.visibility</p:attrName>
                                            </p:attrNameLst>
                                          </p:cBhvr>
                                          <p:to>
                                            <p:strVal val="visible"/>
                                          </p:to>
                                        </p:set>
                                        <p:animEffect transition="in" filter="box(in)">
                                          <p:cBhvr>
                                            <p:cTn id="12" dur="500"/>
                                            <p:tgtEl>
                                              <p:spTgt spid="1986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fade">
                                          <p:cBhvr>
                                            <p:cTn id="17" dur="500"/>
                                            <p:tgtEl>
                                              <p:spTgt spid="4099"/>
                                            </p:tgtEl>
                                          </p:cBhvr>
                                        </p:animEffect>
                                        <p:anim calcmode="lin" valueType="num">
                                          <p:cBhvr>
                                            <p:cTn id="18" dur="500" fill="hold"/>
                                            <p:tgtEl>
                                              <p:spTgt spid="4099"/>
                                            </p:tgtEl>
                                            <p:attrNameLst>
                                              <p:attrName>ppt_x</p:attrName>
                                            </p:attrNameLst>
                                          </p:cBhvr>
                                          <p:tavLst>
                                            <p:tav tm="0">
                                              <p:val>
                                                <p:strVal val="#ppt_x"/>
                                              </p:val>
                                            </p:tav>
                                            <p:tav tm="100000">
                                              <p:val>
                                                <p:strVal val="#ppt_x"/>
                                              </p:val>
                                            </p:tav>
                                          </p:tavLst>
                                        </p:anim>
                                        <p:anim calcmode="lin" valueType="num">
                                          <p:cBhvr>
                                            <p:cTn id="19" dur="5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4100"/>
                                            </p:tgtEl>
                                            <p:attrNameLst>
                                              <p:attrName>style.visibility</p:attrName>
                                            </p:attrNameLst>
                                          </p:cBhvr>
                                          <p:to>
                                            <p:strVal val="visible"/>
                                          </p:to>
                                        </p:set>
                                        <p:animEffect transition="in" filter="wipe(down)">
                                          <p:cBhvr>
                                            <p:cTn id="24" dur="500"/>
                                            <p:tgtEl>
                                              <p:spTgt spid="410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101"/>
                                            </p:tgtEl>
                                            <p:attrNameLst>
                                              <p:attrName>style.visibility</p:attrName>
                                            </p:attrNameLst>
                                          </p:cBhvr>
                                          <p:to>
                                            <p:strVal val="visible"/>
                                          </p:to>
                                        </p:set>
                                        <p:animEffect transition="in" filter="fade">
                                          <p:cBhvr>
                                            <p:cTn id="29" dur="1000"/>
                                            <p:tgtEl>
                                              <p:spTgt spid="4101"/>
                                            </p:tgtEl>
                                          </p:cBhvr>
                                        </p:animEffect>
                                        <p:anim calcmode="lin" valueType="num">
                                          <p:cBhvr>
                                            <p:cTn id="30" dur="1000" fill="hold"/>
                                            <p:tgtEl>
                                              <p:spTgt spid="4101"/>
                                            </p:tgtEl>
                                            <p:attrNameLst>
                                              <p:attrName>ppt_x</p:attrName>
                                            </p:attrNameLst>
                                          </p:cBhvr>
                                          <p:tavLst>
                                            <p:tav tm="0">
                                              <p:val>
                                                <p:strVal val="#ppt_x"/>
                                              </p:val>
                                            </p:tav>
                                            <p:tav tm="100000">
                                              <p:val>
                                                <p:strVal val="#ppt_x"/>
                                              </p:val>
                                            </p:tav>
                                          </p:tavLst>
                                        </p:anim>
                                        <p:anim calcmode="lin" valueType="num">
                                          <p:cBhvr>
                                            <p:cTn id="31" dur="1000" fill="hold"/>
                                            <p:tgtEl>
                                              <p:spTgt spid="4101"/>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101"/>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8" presetClass="entr" presetSubtype="16" fill="hold" nodeType="clickEffect">
                                      <p:stCondLst>
                                        <p:cond delay="0"/>
                                      </p:stCondLst>
                                      <p:childTnLst>
                                        <p:set>
                                          <p:cBhvr>
                                            <p:cTn id="35" dur="1" fill="hold">
                                              <p:stCondLst>
                                                <p:cond delay="0"/>
                                              </p:stCondLst>
                                            </p:cTn>
                                            <p:tgtEl>
                                              <p:spTgt spid="198659">
                                                <p:txEl>
                                                  <p:pRg st="3" end="3"/>
                                                </p:txEl>
                                              </p:spTgt>
                                            </p:tgtEl>
                                            <p:attrNameLst>
                                              <p:attrName>style.visibility</p:attrName>
                                            </p:attrNameLst>
                                          </p:cBhvr>
                                          <p:to>
                                            <p:strVal val="visible"/>
                                          </p:to>
                                        </p:set>
                                        <p:animEffect transition="in" filter="diamond(in)">
                                          <p:cBhvr>
                                            <p:cTn id="36" dur="500"/>
                                            <p:tgtEl>
                                              <p:spTgt spid="198659">
                                                <p:txEl>
                                                  <p:pRg st="3" end="3"/>
                                                </p:txEl>
                                              </p:spTgt>
                                            </p:tgtEl>
                                          </p:cBhvr>
                                        </p:animEffect>
                                      </p:childTnLst>
                                    </p:cTn>
                                  </p:par>
                                  <p:par>
                                    <p:cTn id="37" presetID="2" presetClass="entr" presetSubtype="8" fill="hold" nodeType="withEffect" p14:presetBounceEnd="22333">
                                      <p:stCondLst>
                                        <p:cond delay="0"/>
                                      </p:stCondLst>
                                      <p:childTnLst>
                                        <p:set>
                                          <p:cBhvr>
                                            <p:cTn id="38" dur="1" fill="hold">
                                              <p:stCondLst>
                                                <p:cond delay="0"/>
                                              </p:stCondLst>
                                            </p:cTn>
                                            <p:tgtEl>
                                              <p:spTgt spid="4098"/>
                                            </p:tgtEl>
                                            <p:attrNameLst>
                                              <p:attrName>style.visibility</p:attrName>
                                            </p:attrNameLst>
                                          </p:cBhvr>
                                          <p:to>
                                            <p:strVal val="visible"/>
                                          </p:to>
                                        </p:set>
                                        <p:anim calcmode="lin" valueType="num" p14:bounceEnd="22333">
                                          <p:cBhvr additive="base">
                                            <p:cTn id="39" dur="3000" fill="hold"/>
                                            <p:tgtEl>
                                              <p:spTgt spid="4098"/>
                                            </p:tgtEl>
                                            <p:attrNameLst>
                                              <p:attrName>ppt_x</p:attrName>
                                            </p:attrNameLst>
                                          </p:cBhvr>
                                          <p:tavLst>
                                            <p:tav tm="0">
                                              <p:val>
                                                <p:strVal val="0-#ppt_w/2"/>
                                              </p:val>
                                            </p:tav>
                                            <p:tav tm="100000">
                                              <p:val>
                                                <p:strVal val="#ppt_x"/>
                                              </p:val>
                                            </p:tav>
                                          </p:tavLst>
                                        </p:anim>
                                        <p:anim calcmode="lin" valueType="num" p14:bounceEnd="22333">
                                          <p:cBhvr additive="base">
                                            <p:cTn id="40" dur="3000" fill="hold"/>
                                            <p:tgtEl>
                                              <p:spTgt spid="4098"/>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198659">
                                                <p:txEl>
                                                  <p:pRg st="5" end="5"/>
                                                </p:txEl>
                                              </p:spTgt>
                                            </p:tgtEl>
                                            <p:attrNameLst>
                                              <p:attrName>style.visibility</p:attrName>
                                            </p:attrNameLst>
                                          </p:cBhvr>
                                          <p:to>
                                            <p:strVal val="visible"/>
                                          </p:to>
                                        </p:set>
                                        <p:animEffect transition="in" filter="blinds(horizontal)">
                                          <p:cBhvr>
                                            <p:cTn id="45" dur="500"/>
                                            <p:tgtEl>
                                              <p:spTgt spid="198659">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98659">
                                                <p:txEl>
                                                  <p:pRg st="6" end="6"/>
                                                </p:txEl>
                                              </p:spTgt>
                                            </p:tgtEl>
                                            <p:attrNameLst>
                                              <p:attrName>style.visibility</p:attrName>
                                            </p:attrNameLst>
                                          </p:cBhvr>
                                          <p:to>
                                            <p:strVal val="visible"/>
                                          </p:to>
                                        </p:set>
                                        <p:animEffect transition="in" filter="blinds(horizontal)">
                                          <p:cBhvr>
                                            <p:cTn id="50" dur="500"/>
                                            <p:tgtEl>
                                              <p:spTgt spid="198659">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198659">
                                                <p:txEl>
                                                  <p:pRg st="7" end="7"/>
                                                </p:txEl>
                                              </p:spTgt>
                                            </p:tgtEl>
                                            <p:attrNameLst>
                                              <p:attrName>style.visibility</p:attrName>
                                            </p:attrNameLst>
                                          </p:cBhvr>
                                          <p:to>
                                            <p:strVal val="visible"/>
                                          </p:to>
                                        </p:set>
                                        <p:animEffect transition="in" filter="blinds(horizontal)">
                                          <p:cBhvr>
                                            <p:cTn id="55" dur="500"/>
                                            <p:tgtEl>
                                              <p:spTgt spid="198659">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4102"/>
                                            </p:tgtEl>
                                            <p:attrNameLst>
                                              <p:attrName>style.visibility</p:attrName>
                                            </p:attrNameLst>
                                          </p:cBhvr>
                                          <p:to>
                                            <p:strVal val="visible"/>
                                          </p:to>
                                        </p:set>
                                        <p:animEffect transition="in" filter="wheel(1)">
                                          <p:cBhvr>
                                            <p:cTn id="60" dur="500"/>
                                            <p:tgtEl>
                                              <p:spTgt spid="4102"/>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103"/>
                                            </p:tgtEl>
                                            <p:attrNameLst>
                                              <p:attrName>style.visibility</p:attrName>
                                            </p:attrNameLst>
                                          </p:cBhvr>
                                          <p:to>
                                            <p:strVal val="visible"/>
                                          </p:to>
                                        </p:set>
                                        <p:anim calcmode="lin" valueType="num">
                                          <p:cBhvr additive="base">
                                            <p:cTn id="65" dur="500" fill="hold"/>
                                            <p:tgtEl>
                                              <p:spTgt spid="4103"/>
                                            </p:tgtEl>
                                            <p:attrNameLst>
                                              <p:attrName>ppt_x</p:attrName>
                                            </p:attrNameLst>
                                          </p:cBhvr>
                                          <p:tavLst>
                                            <p:tav tm="0">
                                              <p:val>
                                                <p:strVal val="#ppt_x"/>
                                              </p:val>
                                            </p:tav>
                                            <p:tav tm="100000">
                                              <p:val>
                                                <p:strVal val="#ppt_x"/>
                                              </p:val>
                                            </p:tav>
                                          </p:tavLst>
                                        </p:anim>
                                        <p:anim calcmode="lin" valueType="num">
                                          <p:cBhvr additive="base">
                                            <p:cTn id="66"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500"/>
                                      </p:stCondLst>
                                      <p:childTnLst>
                                        <p:set>
                                          <p:cBhvr>
                                            <p:cTn id="70"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8659">
                                                <p:txEl>
                                                  <p:pRg st="1" end="1"/>
                                                </p:txEl>
                                              </p:spTgt>
                                            </p:tgtEl>
                                            <p:attrNameLst>
                                              <p:attrName>style.visibility</p:attrName>
                                            </p:attrNameLst>
                                          </p:cBhvr>
                                          <p:to>
                                            <p:strVal val="visible"/>
                                          </p:to>
                                        </p:set>
                                        <p:animEffect transition="in" filter="box(in)">
                                          <p:cBhvr>
                                            <p:cTn id="7" dur="500"/>
                                            <p:tgtEl>
                                              <p:spTgt spid="1986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8659">
                                                <p:txEl>
                                                  <p:pRg st="2" end="2"/>
                                                </p:txEl>
                                              </p:spTgt>
                                            </p:tgtEl>
                                            <p:attrNameLst>
                                              <p:attrName>style.visibility</p:attrName>
                                            </p:attrNameLst>
                                          </p:cBhvr>
                                          <p:to>
                                            <p:strVal val="visible"/>
                                          </p:to>
                                        </p:set>
                                        <p:animEffect transition="in" filter="box(in)">
                                          <p:cBhvr>
                                            <p:cTn id="12" dur="500"/>
                                            <p:tgtEl>
                                              <p:spTgt spid="1986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fade">
                                          <p:cBhvr>
                                            <p:cTn id="17" dur="500"/>
                                            <p:tgtEl>
                                              <p:spTgt spid="4099"/>
                                            </p:tgtEl>
                                          </p:cBhvr>
                                        </p:animEffect>
                                        <p:anim calcmode="lin" valueType="num">
                                          <p:cBhvr>
                                            <p:cTn id="18" dur="500" fill="hold"/>
                                            <p:tgtEl>
                                              <p:spTgt spid="4099"/>
                                            </p:tgtEl>
                                            <p:attrNameLst>
                                              <p:attrName>ppt_x</p:attrName>
                                            </p:attrNameLst>
                                          </p:cBhvr>
                                          <p:tavLst>
                                            <p:tav tm="0">
                                              <p:val>
                                                <p:strVal val="#ppt_x"/>
                                              </p:val>
                                            </p:tav>
                                            <p:tav tm="100000">
                                              <p:val>
                                                <p:strVal val="#ppt_x"/>
                                              </p:val>
                                            </p:tav>
                                          </p:tavLst>
                                        </p:anim>
                                        <p:anim calcmode="lin" valueType="num">
                                          <p:cBhvr>
                                            <p:cTn id="19" dur="5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4100"/>
                                            </p:tgtEl>
                                            <p:attrNameLst>
                                              <p:attrName>style.visibility</p:attrName>
                                            </p:attrNameLst>
                                          </p:cBhvr>
                                          <p:to>
                                            <p:strVal val="visible"/>
                                          </p:to>
                                        </p:set>
                                        <p:animEffect transition="in" filter="wipe(down)">
                                          <p:cBhvr>
                                            <p:cTn id="24" dur="500"/>
                                            <p:tgtEl>
                                              <p:spTgt spid="410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101"/>
                                            </p:tgtEl>
                                            <p:attrNameLst>
                                              <p:attrName>style.visibility</p:attrName>
                                            </p:attrNameLst>
                                          </p:cBhvr>
                                          <p:to>
                                            <p:strVal val="visible"/>
                                          </p:to>
                                        </p:set>
                                        <p:animEffect transition="in" filter="fade">
                                          <p:cBhvr>
                                            <p:cTn id="29" dur="1000"/>
                                            <p:tgtEl>
                                              <p:spTgt spid="4101"/>
                                            </p:tgtEl>
                                          </p:cBhvr>
                                        </p:animEffect>
                                        <p:anim calcmode="lin" valueType="num">
                                          <p:cBhvr>
                                            <p:cTn id="30" dur="1000" fill="hold"/>
                                            <p:tgtEl>
                                              <p:spTgt spid="4101"/>
                                            </p:tgtEl>
                                            <p:attrNameLst>
                                              <p:attrName>ppt_x</p:attrName>
                                            </p:attrNameLst>
                                          </p:cBhvr>
                                          <p:tavLst>
                                            <p:tav tm="0">
                                              <p:val>
                                                <p:strVal val="#ppt_x"/>
                                              </p:val>
                                            </p:tav>
                                            <p:tav tm="100000">
                                              <p:val>
                                                <p:strVal val="#ppt_x"/>
                                              </p:val>
                                            </p:tav>
                                          </p:tavLst>
                                        </p:anim>
                                        <p:anim calcmode="lin" valueType="num">
                                          <p:cBhvr>
                                            <p:cTn id="31" dur="1000" fill="hold"/>
                                            <p:tgtEl>
                                              <p:spTgt spid="4101"/>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101"/>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8" presetClass="entr" presetSubtype="16" fill="hold" nodeType="clickEffect">
                                      <p:stCondLst>
                                        <p:cond delay="0"/>
                                      </p:stCondLst>
                                      <p:childTnLst>
                                        <p:set>
                                          <p:cBhvr>
                                            <p:cTn id="35" dur="1" fill="hold">
                                              <p:stCondLst>
                                                <p:cond delay="0"/>
                                              </p:stCondLst>
                                            </p:cTn>
                                            <p:tgtEl>
                                              <p:spTgt spid="198659">
                                                <p:txEl>
                                                  <p:pRg st="3" end="3"/>
                                                </p:txEl>
                                              </p:spTgt>
                                            </p:tgtEl>
                                            <p:attrNameLst>
                                              <p:attrName>style.visibility</p:attrName>
                                            </p:attrNameLst>
                                          </p:cBhvr>
                                          <p:to>
                                            <p:strVal val="visible"/>
                                          </p:to>
                                        </p:set>
                                        <p:animEffect transition="in" filter="diamond(in)">
                                          <p:cBhvr>
                                            <p:cTn id="36" dur="500"/>
                                            <p:tgtEl>
                                              <p:spTgt spid="198659">
                                                <p:txEl>
                                                  <p:pRg st="3" end="3"/>
                                                </p:txEl>
                                              </p:spTgt>
                                            </p:tgtEl>
                                          </p:cBhvr>
                                        </p:animEffect>
                                      </p:childTnLst>
                                    </p:cTn>
                                  </p:par>
                                  <p:par>
                                    <p:cTn id="37" presetID="2" presetClass="entr" presetSubtype="8" fill="hold" nodeType="withEffect">
                                      <p:stCondLst>
                                        <p:cond delay="0"/>
                                      </p:stCondLst>
                                      <p:childTnLst>
                                        <p:set>
                                          <p:cBhvr>
                                            <p:cTn id="38" dur="1" fill="hold">
                                              <p:stCondLst>
                                                <p:cond delay="0"/>
                                              </p:stCondLst>
                                            </p:cTn>
                                            <p:tgtEl>
                                              <p:spTgt spid="4098"/>
                                            </p:tgtEl>
                                            <p:attrNameLst>
                                              <p:attrName>style.visibility</p:attrName>
                                            </p:attrNameLst>
                                          </p:cBhvr>
                                          <p:to>
                                            <p:strVal val="visible"/>
                                          </p:to>
                                        </p:set>
                                        <p:anim calcmode="lin" valueType="num">
                                          <p:cBhvr additive="base">
                                            <p:cTn id="39" dur="3000" fill="hold"/>
                                            <p:tgtEl>
                                              <p:spTgt spid="4098"/>
                                            </p:tgtEl>
                                            <p:attrNameLst>
                                              <p:attrName>ppt_x</p:attrName>
                                            </p:attrNameLst>
                                          </p:cBhvr>
                                          <p:tavLst>
                                            <p:tav tm="0">
                                              <p:val>
                                                <p:strVal val="0-#ppt_w/2"/>
                                              </p:val>
                                            </p:tav>
                                            <p:tav tm="100000">
                                              <p:val>
                                                <p:strVal val="#ppt_x"/>
                                              </p:val>
                                            </p:tav>
                                          </p:tavLst>
                                        </p:anim>
                                        <p:anim calcmode="lin" valueType="num">
                                          <p:cBhvr additive="base">
                                            <p:cTn id="40" dur="3000" fill="hold"/>
                                            <p:tgtEl>
                                              <p:spTgt spid="4098"/>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198659">
                                                <p:txEl>
                                                  <p:pRg st="5" end="5"/>
                                                </p:txEl>
                                              </p:spTgt>
                                            </p:tgtEl>
                                            <p:attrNameLst>
                                              <p:attrName>style.visibility</p:attrName>
                                            </p:attrNameLst>
                                          </p:cBhvr>
                                          <p:to>
                                            <p:strVal val="visible"/>
                                          </p:to>
                                        </p:set>
                                        <p:animEffect transition="in" filter="blinds(horizontal)">
                                          <p:cBhvr>
                                            <p:cTn id="45" dur="500"/>
                                            <p:tgtEl>
                                              <p:spTgt spid="198659">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98659">
                                                <p:txEl>
                                                  <p:pRg st="6" end="6"/>
                                                </p:txEl>
                                              </p:spTgt>
                                            </p:tgtEl>
                                            <p:attrNameLst>
                                              <p:attrName>style.visibility</p:attrName>
                                            </p:attrNameLst>
                                          </p:cBhvr>
                                          <p:to>
                                            <p:strVal val="visible"/>
                                          </p:to>
                                        </p:set>
                                        <p:animEffect transition="in" filter="blinds(horizontal)">
                                          <p:cBhvr>
                                            <p:cTn id="50" dur="500"/>
                                            <p:tgtEl>
                                              <p:spTgt spid="198659">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198659">
                                                <p:txEl>
                                                  <p:pRg st="7" end="7"/>
                                                </p:txEl>
                                              </p:spTgt>
                                            </p:tgtEl>
                                            <p:attrNameLst>
                                              <p:attrName>style.visibility</p:attrName>
                                            </p:attrNameLst>
                                          </p:cBhvr>
                                          <p:to>
                                            <p:strVal val="visible"/>
                                          </p:to>
                                        </p:set>
                                        <p:animEffect transition="in" filter="blinds(horizontal)">
                                          <p:cBhvr>
                                            <p:cTn id="55" dur="500"/>
                                            <p:tgtEl>
                                              <p:spTgt spid="198659">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4102"/>
                                            </p:tgtEl>
                                            <p:attrNameLst>
                                              <p:attrName>style.visibility</p:attrName>
                                            </p:attrNameLst>
                                          </p:cBhvr>
                                          <p:to>
                                            <p:strVal val="visible"/>
                                          </p:to>
                                        </p:set>
                                        <p:animEffect transition="in" filter="wheel(1)">
                                          <p:cBhvr>
                                            <p:cTn id="60" dur="500"/>
                                            <p:tgtEl>
                                              <p:spTgt spid="4102"/>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103"/>
                                            </p:tgtEl>
                                            <p:attrNameLst>
                                              <p:attrName>style.visibility</p:attrName>
                                            </p:attrNameLst>
                                          </p:cBhvr>
                                          <p:to>
                                            <p:strVal val="visible"/>
                                          </p:to>
                                        </p:set>
                                        <p:anim calcmode="lin" valueType="num">
                                          <p:cBhvr additive="base">
                                            <p:cTn id="65" dur="500" fill="hold"/>
                                            <p:tgtEl>
                                              <p:spTgt spid="4103"/>
                                            </p:tgtEl>
                                            <p:attrNameLst>
                                              <p:attrName>ppt_x</p:attrName>
                                            </p:attrNameLst>
                                          </p:cBhvr>
                                          <p:tavLst>
                                            <p:tav tm="0">
                                              <p:val>
                                                <p:strVal val="#ppt_x"/>
                                              </p:val>
                                            </p:tav>
                                            <p:tav tm="100000">
                                              <p:val>
                                                <p:strVal val="#ppt_x"/>
                                              </p:val>
                                            </p:tav>
                                          </p:tavLst>
                                        </p:anim>
                                        <p:anim calcmode="lin" valueType="num">
                                          <p:cBhvr additive="base">
                                            <p:cTn id="66"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500"/>
                                      </p:stCondLst>
                                      <p:childTnLst>
                                        <p:set>
                                          <p:cBhvr>
                                            <p:cTn id="70"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sz="4000" dirty="0" smtClean="0">
                <a:solidFill>
                  <a:srgbClr val="3939AB"/>
                </a:solidFill>
                <a:latin typeface="Impact" pitchFamily="34" charset="0"/>
              </a:rPr>
              <a:t>Counterfeit Principles- Buyers Beware</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sp>
        <p:nvSpPr>
          <p:cNvPr id="212995" name="Rectangle 3"/>
          <p:cNvSpPr>
            <a:spLocks noGrp="1" noChangeArrowheads="1"/>
          </p:cNvSpPr>
          <p:nvPr>
            <p:ph type="body" idx="1"/>
          </p:nvPr>
        </p:nvSpPr>
        <p:spPr bwMode="auto">
          <a:xfrm>
            <a:off x="445460" y="1082748"/>
            <a:ext cx="8229600" cy="5165651"/>
          </a:xfrm>
          <a:noFill/>
          <a:ln>
            <a:miter lim="800000"/>
            <a:headEnd/>
            <a:tailEnd/>
          </a:ln>
        </p:spPr>
        <p:txBody>
          <a:bodyPr vert="horz" wrap="square" lIns="91440" tIns="45720" rIns="91440" bIns="45720" numCol="1" anchor="t" anchorCtr="0" compatLnSpc="1">
            <a:prstTxWarp prst="textNoShape">
              <a:avLst/>
            </a:prstTxWarp>
          </a:bodyPr>
          <a:lstStyle/>
          <a:p>
            <a:pPr marL="660400" indent="-660400" eaLnBrk="1" hangingPunct="1">
              <a:buFontTx/>
              <a:buNone/>
            </a:pPr>
            <a:r>
              <a:rPr lang="en-US" dirty="0" smtClean="0"/>
              <a:t>Caveat Emptor! </a:t>
            </a:r>
          </a:p>
          <a:p>
            <a:pPr marL="660400" indent="-660400" eaLnBrk="1" hangingPunct="1">
              <a:buFontTx/>
              <a:buChar char="–"/>
            </a:pPr>
            <a:r>
              <a:rPr lang="en-US" dirty="0" smtClean="0"/>
              <a:t>Determined =&gt; Stubborn</a:t>
            </a:r>
          </a:p>
          <a:p>
            <a:pPr marL="660400" indent="-660400" eaLnBrk="1" hangingPunct="1">
              <a:buFontTx/>
              <a:buChar char="–"/>
            </a:pPr>
            <a:r>
              <a:rPr lang="en-US" dirty="0" smtClean="0"/>
              <a:t>Passionate =&gt; Blind</a:t>
            </a:r>
          </a:p>
          <a:p>
            <a:pPr marL="660400" indent="-660400" eaLnBrk="1" hangingPunct="1">
              <a:buFontTx/>
              <a:buChar char="–"/>
            </a:pPr>
            <a:r>
              <a:rPr lang="en-US" dirty="0" smtClean="0"/>
              <a:t>Action-Oriented =&gt; Careless/Reckless</a:t>
            </a:r>
          </a:p>
          <a:p>
            <a:pPr marL="660400" indent="-660400" eaLnBrk="1" hangingPunct="1">
              <a:buFontTx/>
              <a:buChar char="–"/>
            </a:pPr>
            <a:r>
              <a:rPr lang="en-US" dirty="0" smtClean="0"/>
              <a:t>Helpful =&gt; Not Results Oriented</a:t>
            </a:r>
          </a:p>
          <a:p>
            <a:pPr marL="660400" indent="-660400" eaLnBrk="1" hangingPunct="1">
              <a:buFontTx/>
              <a:buChar char="–"/>
            </a:pPr>
            <a:r>
              <a:rPr lang="en-US" dirty="0" smtClean="0"/>
              <a:t>Result Oriented =&gt; Insensitive</a:t>
            </a:r>
          </a:p>
          <a:p>
            <a:pPr marL="0" indent="0" eaLnBrk="1" hangingPunct="1">
              <a:buNone/>
            </a:pPr>
            <a:r>
              <a:rPr lang="en-US" dirty="0" smtClean="0"/>
              <a:t>Life IS “fluctuating systems of conflicting       principles” with varying priorities that </a:t>
            </a:r>
          </a:p>
          <a:p>
            <a:pPr marL="0" indent="0" eaLnBrk="1" hangingPunct="1">
              <a:buNone/>
            </a:pPr>
            <a:r>
              <a:rPr lang="en-US" dirty="0" smtClean="0"/>
              <a:t>change moment-by-moment!</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48400" y="1066800"/>
            <a:ext cx="2447925" cy="177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96878" y="5562600"/>
            <a:ext cx="2247122" cy="129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267586" y="3276600"/>
            <a:ext cx="1894407" cy="137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61458958"/>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Effect transition="in" filter="blinds(horizontal)">
                                      <p:cBhvr>
                                        <p:cTn id="7" dur="500"/>
                                        <p:tgtEl>
                                          <p:spTgt spid="2129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2995">
                                            <p:txEl>
                                              <p:pRg st="1" end="1"/>
                                            </p:txEl>
                                          </p:spTgt>
                                        </p:tgtEl>
                                        <p:attrNameLst>
                                          <p:attrName>style.visibility</p:attrName>
                                        </p:attrNameLst>
                                      </p:cBhvr>
                                      <p:to>
                                        <p:strVal val="visible"/>
                                      </p:to>
                                    </p:set>
                                    <p:animEffect transition="in" filter="blinds(horizontal)">
                                      <p:cBhvr>
                                        <p:cTn id="12" dur="500"/>
                                        <p:tgtEl>
                                          <p:spTgt spid="2129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Effect transition="in" filter="checkerboard(across)">
                                      <p:cBhvr>
                                        <p:cTn id="17" dur="500"/>
                                        <p:tgtEl>
                                          <p:spTgt spid="2129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12995">
                                            <p:txEl>
                                              <p:pRg st="3" end="3"/>
                                            </p:txEl>
                                          </p:spTgt>
                                        </p:tgtEl>
                                        <p:attrNameLst>
                                          <p:attrName>style.visibility</p:attrName>
                                        </p:attrNameLst>
                                      </p:cBhvr>
                                      <p:to>
                                        <p:strVal val="visible"/>
                                      </p:to>
                                    </p:set>
                                    <p:animEffect transition="in" filter="checkerboard(across)">
                                      <p:cBhvr>
                                        <p:cTn id="22" dur="500"/>
                                        <p:tgtEl>
                                          <p:spTgt spid="2129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12995">
                                            <p:txEl>
                                              <p:pRg st="4" end="4"/>
                                            </p:txEl>
                                          </p:spTgt>
                                        </p:tgtEl>
                                        <p:attrNameLst>
                                          <p:attrName>style.visibility</p:attrName>
                                        </p:attrNameLst>
                                      </p:cBhvr>
                                      <p:to>
                                        <p:strVal val="visible"/>
                                      </p:to>
                                    </p:set>
                                    <p:animEffect transition="in" filter="checkerboard(across)">
                                      <p:cBhvr>
                                        <p:cTn id="27" dur="500"/>
                                        <p:tgtEl>
                                          <p:spTgt spid="2129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212995">
                                            <p:txEl>
                                              <p:pRg st="5" end="5"/>
                                            </p:txEl>
                                          </p:spTgt>
                                        </p:tgtEl>
                                        <p:attrNameLst>
                                          <p:attrName>style.visibility</p:attrName>
                                        </p:attrNameLst>
                                      </p:cBhvr>
                                      <p:to>
                                        <p:strVal val="visible"/>
                                      </p:to>
                                    </p:set>
                                    <p:animEffect transition="in" filter="checkerboard(across)">
                                      <p:cBhvr>
                                        <p:cTn id="32" dur="500"/>
                                        <p:tgtEl>
                                          <p:spTgt spid="2129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212995">
                                            <p:txEl>
                                              <p:pRg st="6" end="6"/>
                                            </p:txEl>
                                          </p:spTgt>
                                        </p:tgtEl>
                                        <p:attrNameLst>
                                          <p:attrName>style.visibility</p:attrName>
                                        </p:attrNameLst>
                                      </p:cBhvr>
                                      <p:to>
                                        <p:strVal val="visible"/>
                                      </p:to>
                                    </p:set>
                                    <p:animEffect transition="in" filter="checkerboard(across)">
                                      <p:cBhvr>
                                        <p:cTn id="37" dur="500"/>
                                        <p:tgtEl>
                                          <p:spTgt spid="21299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212995">
                                            <p:txEl>
                                              <p:pRg st="7" end="7"/>
                                            </p:txEl>
                                          </p:spTgt>
                                        </p:tgtEl>
                                        <p:attrNameLst>
                                          <p:attrName>style.visibility</p:attrName>
                                        </p:attrNameLst>
                                      </p:cBhvr>
                                      <p:to>
                                        <p:strVal val="visible"/>
                                      </p:to>
                                    </p:set>
                                    <p:animEffect transition="in" filter="checkerboard(across)">
                                      <p:cBhvr>
                                        <p:cTn id="42" dur="500"/>
                                        <p:tgtEl>
                                          <p:spTgt spid="212995">
                                            <p:txEl>
                                              <p:pRg st="7" end="7"/>
                                            </p:txEl>
                                          </p:spTgt>
                                        </p:tgtEl>
                                      </p:cBhvr>
                                    </p:animEffect>
                                  </p:childTnLst>
                                </p:cTn>
                              </p:par>
                              <p:par>
                                <p:cTn id="43" presetID="16" presetClass="entr" presetSubtype="21" fill="hold" nodeType="withEffect">
                                  <p:stCondLst>
                                    <p:cond delay="0"/>
                                  </p:stCondLst>
                                  <p:childTnLst>
                                    <p:set>
                                      <p:cBhvr>
                                        <p:cTn id="44" dur="1" fill="hold">
                                          <p:stCondLst>
                                            <p:cond delay="0"/>
                                          </p:stCondLst>
                                        </p:cTn>
                                        <p:tgtEl>
                                          <p:spTgt spid="3074"/>
                                        </p:tgtEl>
                                        <p:attrNameLst>
                                          <p:attrName>style.visibility</p:attrName>
                                        </p:attrNameLst>
                                      </p:cBhvr>
                                      <p:to>
                                        <p:strVal val="visible"/>
                                      </p:to>
                                    </p:set>
                                    <p:animEffect transition="in" filter="barn(inVertical)">
                                      <p:cBhvr>
                                        <p:cTn id="45" dur="500"/>
                                        <p:tgtEl>
                                          <p:spTgt spid="3074"/>
                                        </p:tgtEl>
                                      </p:cBhvr>
                                    </p:animEffect>
                                  </p:childTnLst>
                                </p:cTn>
                              </p:par>
                              <p:par>
                                <p:cTn id="46" presetID="16" presetClass="entr" presetSubtype="21" fill="hold" nodeType="withEffect">
                                  <p:stCondLst>
                                    <p:cond delay="0"/>
                                  </p:stCondLst>
                                  <p:childTnLst>
                                    <p:set>
                                      <p:cBhvr>
                                        <p:cTn id="47" dur="1" fill="hold">
                                          <p:stCondLst>
                                            <p:cond delay="0"/>
                                          </p:stCondLst>
                                        </p:cTn>
                                        <p:tgtEl>
                                          <p:spTgt spid="3076"/>
                                        </p:tgtEl>
                                        <p:attrNameLst>
                                          <p:attrName>style.visibility</p:attrName>
                                        </p:attrNameLst>
                                      </p:cBhvr>
                                      <p:to>
                                        <p:strVal val="visible"/>
                                      </p:to>
                                    </p:set>
                                    <p:animEffect transition="in" filter="barn(inVertical)">
                                      <p:cBhvr>
                                        <p:cTn id="48"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bwMode="auto">
          <a:xfrm>
            <a:off x="457200" y="274638"/>
            <a:ext cx="8382000" cy="1249362"/>
          </a:xfrm>
          <a:noFill/>
          <a:ln>
            <a:miter lim="800000"/>
            <a:headEnd/>
            <a:tailEnd/>
          </a:ln>
        </p:spPr>
        <p:txBody>
          <a:bodyPr vert="horz" wrap="square" lIns="91440" tIns="45720" rIns="91440" bIns="45720" numCol="1" anchor="t" anchorCtr="0" compatLnSpc="1">
            <a:prstTxWarp prst="textNoShape">
              <a:avLst/>
            </a:prstTxWarp>
          </a:bodyPr>
          <a:lstStyle/>
          <a:p>
            <a:pPr marL="838200" indent="-838200" eaLnBrk="1" hangingPunct="1"/>
            <a:r>
              <a:rPr lang="en-US" sz="4000" dirty="0">
                <a:solidFill>
                  <a:srgbClr val="3939AB"/>
                </a:solidFill>
                <a:latin typeface="Impact" pitchFamily="34" charset="0"/>
              </a:rPr>
              <a:t>The Elusive Synergistic-Teamwork</a:t>
            </a:r>
          </a:p>
        </p:txBody>
      </p:sp>
      <p:sp>
        <p:nvSpPr>
          <p:cNvPr id="193539" name="Rectangle 3"/>
          <p:cNvSpPr>
            <a:spLocks noGrp="1" noChangeArrowheads="1"/>
          </p:cNvSpPr>
          <p:nvPr>
            <p:ph type="body" idx="1"/>
          </p:nvPr>
        </p:nvSpPr>
        <p:spPr bwMode="auto">
          <a:xfrm>
            <a:off x="457200" y="1048286"/>
            <a:ext cx="8229600" cy="5009078"/>
          </a:xfrm>
          <a:noFill/>
          <a:ln>
            <a:miter lim="800000"/>
            <a:headEnd/>
            <a:tailEnd/>
          </a:ln>
        </p:spPr>
        <p:txBody>
          <a:bodyPr vert="horz" wrap="square" lIns="91440" tIns="45720" rIns="91440" bIns="45720" numCol="1" anchor="t" anchorCtr="0" compatLnSpc="1">
            <a:prstTxWarp prst="textNoShape">
              <a:avLst/>
            </a:prstTxWarp>
          </a:bodyPr>
          <a:lstStyle/>
          <a:p>
            <a:pPr marL="609600" indent="-609600" eaLnBrk="1" hangingPunct="1">
              <a:lnSpc>
                <a:spcPct val="80000"/>
              </a:lnSpc>
              <a:buFontTx/>
              <a:buNone/>
            </a:pPr>
            <a:r>
              <a:rPr lang="en-US" sz="2800" dirty="0" smtClean="0"/>
              <a:t>Walter </a:t>
            </a:r>
            <a:r>
              <a:rPr lang="en-US" sz="2800" dirty="0" err="1" smtClean="0"/>
              <a:t>Wriston</a:t>
            </a:r>
            <a:r>
              <a:rPr lang="en-US" sz="2800" dirty="0" smtClean="0"/>
              <a:t>, Citigroup CEO Emeritus:</a:t>
            </a:r>
          </a:p>
          <a:p>
            <a:pPr marL="609600" indent="-609600" eaLnBrk="1" hangingPunct="1">
              <a:lnSpc>
                <a:spcPct val="80000"/>
              </a:lnSpc>
              <a:buFontTx/>
              <a:buNone/>
            </a:pPr>
            <a:r>
              <a:rPr lang="en-US" sz="2800" dirty="0" smtClean="0"/>
              <a:t>	The Person Who Figures Out How to tap into the Collective Genius of everyone in the organization will blow away the competition.</a:t>
            </a:r>
          </a:p>
          <a:p>
            <a:pPr marL="457200" lvl="1" indent="0" eaLnBrk="1" hangingPunct="1">
              <a:lnSpc>
                <a:spcPct val="80000"/>
              </a:lnSpc>
              <a:buNone/>
            </a:pPr>
            <a:endParaRPr lang="en-US" sz="2400" dirty="0" smtClean="0">
              <a:ea typeface="SimSun" pitchFamily="2" charset="-122"/>
            </a:endParaRPr>
          </a:p>
          <a:p>
            <a:pPr marL="609600" indent="-609600" eaLnBrk="1" hangingPunct="1">
              <a:lnSpc>
                <a:spcPct val="80000"/>
              </a:lnSpc>
            </a:pPr>
            <a:endParaRPr lang="en-US" sz="2800" dirty="0" smtClean="0"/>
          </a:p>
        </p:txBody>
      </p:sp>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57600" y="2543175"/>
            <a:ext cx="1628775"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Rectangle 1"/>
          <p:cNvSpPr/>
          <p:nvPr/>
        </p:nvSpPr>
        <p:spPr>
          <a:xfrm>
            <a:off x="355600" y="3200400"/>
            <a:ext cx="7924800" cy="3053144"/>
          </a:xfrm>
          <a:prstGeom prst="rect">
            <a:avLst/>
          </a:prstGeom>
        </p:spPr>
        <p:txBody>
          <a:bodyPr wrap="square">
            <a:spAutoFit/>
          </a:bodyPr>
          <a:lstStyle/>
          <a:p>
            <a:pPr marL="577850" indent="-577850">
              <a:lnSpc>
                <a:spcPct val="90000"/>
              </a:lnSpc>
              <a:buFontTx/>
              <a:buBlip>
                <a:blip r:embed="rId4"/>
              </a:buBlip>
              <a:defRPr/>
            </a:pPr>
            <a:r>
              <a:rPr lang="en-US" sz="2400" dirty="0" smtClean="0"/>
              <a:t>Why improving personal skills is often so slow?</a:t>
            </a:r>
          </a:p>
          <a:p>
            <a:pPr marL="1035050" lvl="1" indent="-577850" eaLnBrk="1" hangingPunct="1">
              <a:lnSpc>
                <a:spcPct val="90000"/>
              </a:lnSpc>
              <a:buFontTx/>
              <a:buBlip>
                <a:blip r:embed="rId4"/>
              </a:buBlip>
              <a:defRPr/>
            </a:pPr>
            <a:r>
              <a:rPr lang="en-US" sz="2400" dirty="0" smtClean="0"/>
              <a:t>The four </a:t>
            </a:r>
            <a:r>
              <a:rPr lang="en-US" sz="2400" dirty="0"/>
              <a:t>stages of </a:t>
            </a:r>
            <a:r>
              <a:rPr lang="en-US" sz="2400" dirty="0" smtClean="0"/>
              <a:t>Learning</a:t>
            </a:r>
            <a:endParaRPr lang="en-US" sz="2400" dirty="0"/>
          </a:p>
          <a:p>
            <a:pPr marL="1435100" lvl="2" indent="-577850" eaLnBrk="1" hangingPunct="1">
              <a:lnSpc>
                <a:spcPct val="90000"/>
              </a:lnSpc>
              <a:buFontTx/>
              <a:buBlip>
                <a:blip r:embed="rId4"/>
              </a:buBlip>
              <a:defRPr/>
            </a:pPr>
            <a:r>
              <a:rPr lang="en-US" sz="2000" dirty="0"/>
              <a:t>Unconscious Incompetence</a:t>
            </a:r>
            <a:r>
              <a:rPr lang="en-US" sz="2000" dirty="0" smtClean="0"/>
              <a:t>…</a:t>
            </a:r>
            <a:r>
              <a:rPr lang="en-US" sz="2000" dirty="0"/>
              <a:t> </a:t>
            </a:r>
            <a:endParaRPr lang="en-US" sz="2000" dirty="0" smtClean="0"/>
          </a:p>
          <a:p>
            <a:pPr marL="1035050" lvl="1" indent="-577850">
              <a:lnSpc>
                <a:spcPct val="90000"/>
              </a:lnSpc>
              <a:buBlip>
                <a:blip r:embed="rId4"/>
              </a:buBlip>
              <a:defRPr/>
            </a:pPr>
            <a:r>
              <a:rPr lang="en-US" sz="2400" dirty="0"/>
              <a:t>Creator’s complex </a:t>
            </a:r>
          </a:p>
          <a:p>
            <a:pPr marL="1035050" lvl="1" indent="-577850" eaLnBrk="1" hangingPunct="1">
              <a:lnSpc>
                <a:spcPct val="90000"/>
              </a:lnSpc>
              <a:buBlip>
                <a:blip r:embed="rId4"/>
              </a:buBlip>
              <a:defRPr/>
            </a:pPr>
            <a:r>
              <a:rPr lang="en-US" sz="2400" dirty="0" smtClean="0"/>
              <a:t>Need for </a:t>
            </a:r>
            <a:r>
              <a:rPr lang="en-US" sz="2400" dirty="0"/>
              <a:t>Significance: f</a:t>
            </a:r>
            <a:r>
              <a:rPr lang="en-US" sz="2400" dirty="0" smtClean="0"/>
              <a:t>ocusing on external approval would likely slow personal growth </a:t>
            </a:r>
          </a:p>
          <a:p>
            <a:pPr marL="1035050" lvl="1" indent="-577850" eaLnBrk="1" hangingPunct="1">
              <a:lnSpc>
                <a:spcPct val="90000"/>
              </a:lnSpc>
              <a:buBlip>
                <a:blip r:embed="rId4"/>
              </a:buBlip>
              <a:defRPr/>
            </a:pPr>
            <a:r>
              <a:rPr lang="en-US" sz="2400" dirty="0" smtClean="0"/>
              <a:t>Know a lot and do a little.  Nothing works until you do</a:t>
            </a:r>
            <a:endParaRPr lang="en-US" sz="2400" dirty="0"/>
          </a:p>
        </p:txBody>
      </p:sp>
    </p:spTree>
    <p:extLst>
      <p:ext uri="{BB962C8B-B14F-4D97-AF65-F5344CB8AC3E}">
        <p14:creationId xmlns:p14="http://schemas.microsoft.com/office/powerpoint/2010/main" xmlns="" val="2951355446"/>
      </p:ext>
    </p:extLst>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Effect transition="in" filter="checkerboard(across)">
                                      <p:cBhvr>
                                        <p:cTn id="7" dur="500"/>
                                        <p:tgtEl>
                                          <p:spTgt spid="193539">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93539">
                                            <p:txEl>
                                              <p:pRg st="1" end="1"/>
                                            </p:txEl>
                                          </p:spTgt>
                                        </p:tgtEl>
                                        <p:attrNameLst>
                                          <p:attrName>style.visibility</p:attrName>
                                        </p:attrNameLst>
                                      </p:cBhvr>
                                      <p:to>
                                        <p:strVal val="visible"/>
                                      </p:to>
                                    </p:set>
                                    <p:animEffect transition="in" filter="checkerboard(across)">
                                      <p:cBhvr>
                                        <p:cTn id="10" dur="500"/>
                                        <p:tgtEl>
                                          <p:spTgt spid="19353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p:cTn id="15"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 calcmode="lin" valueType="num">
                                      <p:cBhvr>
                                        <p:cTn id="2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24" dur="500"/>
                                        <p:tgtEl>
                                          <p:spTgt spid="2">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calcmode="lin" valueType="num">
                                      <p:cBhvr>
                                        <p:cTn id="2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2">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
                                            <p:txEl>
                                              <p:pRg st="3" end="3"/>
                                            </p:txEl>
                                          </p:spTgt>
                                        </p:tgtEl>
                                        <p:attrNameLst>
                                          <p:attrName>style.visibility</p:attrName>
                                        </p:attrNameLst>
                                      </p:cBhvr>
                                      <p:to>
                                        <p:strVal val="visible"/>
                                      </p:to>
                                    </p:set>
                                    <p:anim calcmode="lin" valueType="num">
                                      <p:cBhvr>
                                        <p:cTn id="36"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8" dur="500"/>
                                        <p:tgtEl>
                                          <p:spTgt spid="2">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 calcmode="lin" valueType="num">
                                      <p:cBhvr>
                                        <p:cTn id="43"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45" dur="500"/>
                                        <p:tgtEl>
                                          <p:spTgt spid="2">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2">
                                            <p:txEl>
                                              <p:pRg st="5" end="5"/>
                                            </p:txEl>
                                          </p:spTgt>
                                        </p:tgtEl>
                                        <p:attrNameLst>
                                          <p:attrName>style.visibility</p:attrName>
                                        </p:attrNameLst>
                                      </p:cBhvr>
                                      <p:to>
                                        <p:strVal val="visible"/>
                                      </p:to>
                                    </p:set>
                                    <p:anim calcmode="lin" valueType="num">
                                      <p:cBhvr>
                                        <p:cTn id="50"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51"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5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bwMode="auto">
          <a:xfrm>
            <a:off x="0" y="0"/>
            <a:ext cx="3276600" cy="21336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4000" dirty="0" smtClean="0">
                <a:solidFill>
                  <a:schemeClr val="accent2"/>
                </a:solidFill>
                <a:latin typeface="Impact" pitchFamily="34" charset="0"/>
              </a:rPr>
              <a:t>The </a:t>
            </a:r>
            <a:br>
              <a:rPr lang="en-US" sz="4000" dirty="0" smtClean="0">
                <a:solidFill>
                  <a:schemeClr val="accent2"/>
                </a:solidFill>
                <a:latin typeface="Impact" pitchFamily="34" charset="0"/>
              </a:rPr>
            </a:br>
            <a:r>
              <a:rPr lang="en-US" sz="4000" dirty="0" smtClean="0">
                <a:solidFill>
                  <a:schemeClr val="accent2"/>
                </a:solidFill>
                <a:latin typeface="Impact" pitchFamily="34" charset="0"/>
              </a:rPr>
              <a:t>Ecosystem of Conflicts </a:t>
            </a:r>
            <a:r>
              <a:rPr lang="en-US" sz="4000" dirty="0" smtClean="0">
                <a:latin typeface="Impact" pitchFamily="34" charset="0"/>
              </a:rPr>
              <a:t/>
            </a:r>
            <a:br>
              <a:rPr lang="en-US" sz="4000" dirty="0" smtClean="0">
                <a:latin typeface="Impact" pitchFamily="34" charset="0"/>
              </a:rPr>
            </a:br>
            <a:r>
              <a:rPr lang="en-US" sz="4000" dirty="0" smtClean="0">
                <a:solidFill>
                  <a:srgbClr val="3939AB"/>
                </a:solidFill>
                <a:latin typeface="Impact" pitchFamily="34" charset="0"/>
              </a:rPr>
              <a:t/>
            </a:r>
            <a:br>
              <a:rPr lang="en-US" sz="4000" dirty="0" smtClean="0">
                <a:solidFill>
                  <a:srgbClr val="3939AB"/>
                </a:solidFill>
                <a:latin typeface="Impact" pitchFamily="34" charset="0"/>
              </a:rPr>
            </a:br>
            <a:endParaRPr lang="en-US" sz="4000" dirty="0" smtClean="0">
              <a:solidFill>
                <a:srgbClr val="3939AB"/>
              </a:solidFill>
              <a:latin typeface="Impact" pitchFamily="34" charset="0"/>
            </a:endParaRPr>
          </a:p>
        </p:txBody>
      </p:sp>
      <p:pic>
        <p:nvPicPr>
          <p:cNvPr id="3" name="Picture 2" descr="C:\Users\jewang.CDS\Dropbox\Lead-ers Edge\Links\Pictures\Life_Glacier_May_15_20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1" y="0"/>
            <a:ext cx="6096000" cy="68514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51602554"/>
      </p:ext>
    </p:extLst>
  </p:cSld>
  <p:clrMapOvr>
    <a:masterClrMapping/>
  </p:clrMapOvr>
  <p:transition advTm="1000"/>
  <p:timing>
    <p:tnLst>
      <p:par>
        <p:cTn id="1" dur="indefinite" restart="never" nodeType="tmRoot"/>
      </p:par>
    </p:tnLst>
  </p:timing>
</p:sld>
</file>

<file path=ppt/theme/theme1.xml><?xml version="1.0" encoding="utf-8"?>
<a:theme xmlns:a="http://schemas.openxmlformats.org/drawingml/2006/main" name="Default Design">
  <a:themeElements>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4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2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3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Custom Design">
  <a:themeElements>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5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Custom Design">
  <a:themeElements>
    <a:clrScheme name="6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6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Custom Design">
  <a:themeElements>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7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7_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7_Custom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050206_Logging">
  <a:themeElements>
    <a:clrScheme name="050206_Logg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50206_Logging">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rgbClr val="CCFFCC"/>
        </a:solidFill>
        <a:ln w="9525" cap="flat" cmpd="sng" algn="ctr">
          <a:solidFill>
            <a:schemeClr val="tx1"/>
          </a:solidFill>
          <a:prstDash val="solid"/>
          <a:round/>
          <a:headEnd type="none" w="med" len="med"/>
          <a:tailEnd type="none" w="med" len="med"/>
        </a:ln>
        <a:effectLst/>
      </a:spPr>
      <a:bodyPr vert="horz" wrap="square" lIns="91440" tIns="0" rIns="91440" bIns="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050206_Logg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50206_Logg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50206_Logg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50206_Logg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50206_Logg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50206_Logg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50206_Logg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50206_Logg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50206_Logg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50206_Logg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50206_Logg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50206_Logg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050206_Logging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99CC00"/>
        </a:folHlink>
      </a:clrScheme>
      <a:clrMap bg1="lt1" tx1="dk1" bg2="lt2" tx2="dk2" accent1="accent1" accent2="accent2" accent3="accent3" accent4="accent4" accent5="accent5" accent6="accent6" hlink="hlink" folHlink="folHlink"/>
    </a:extraClrScheme>
    <a:extraClrScheme>
      <a:clrScheme name="050206_Logging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60033"/>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72750</TotalTime>
  <Words>13794</Words>
  <Application>Microsoft Office PowerPoint</Application>
  <PresentationFormat>On-screen Show (4:3)</PresentationFormat>
  <Paragraphs>531</Paragraphs>
  <Slides>30</Slides>
  <Notes>29</Notes>
  <HiddenSlides>0</HiddenSlides>
  <MMClips>0</MMClips>
  <ScaleCrop>false</ScaleCrop>
  <HeadingPairs>
    <vt:vector size="6" baseType="variant">
      <vt:variant>
        <vt:lpstr>Theme</vt:lpstr>
      </vt:variant>
      <vt:variant>
        <vt:i4>9</vt:i4>
      </vt:variant>
      <vt:variant>
        <vt:lpstr>Embedded OLE Servers</vt:lpstr>
      </vt:variant>
      <vt:variant>
        <vt:i4>2</vt:i4>
      </vt:variant>
      <vt:variant>
        <vt:lpstr>Slide Titles</vt:lpstr>
      </vt:variant>
      <vt:variant>
        <vt:i4>30</vt:i4>
      </vt:variant>
    </vt:vector>
  </HeadingPairs>
  <TitlesOfParts>
    <vt:vector size="41" baseType="lpstr">
      <vt:lpstr>Default Design</vt:lpstr>
      <vt:lpstr>Custom Design</vt:lpstr>
      <vt:lpstr>4_Custom Design</vt:lpstr>
      <vt:lpstr>2_Custom Design</vt:lpstr>
      <vt:lpstr>3_Custom Design</vt:lpstr>
      <vt:lpstr>5_Custom Design</vt:lpstr>
      <vt:lpstr>6_Custom Design</vt:lpstr>
      <vt:lpstr>7_Custom Design</vt:lpstr>
      <vt:lpstr>050206_Logging</vt:lpstr>
      <vt:lpstr>Bitmap Image</vt:lpstr>
      <vt:lpstr>Document</vt:lpstr>
      <vt:lpstr>Slide 1</vt:lpstr>
      <vt:lpstr>Practice Identifying the Principles</vt:lpstr>
      <vt:lpstr>Why, What, How of Principles? </vt:lpstr>
      <vt:lpstr>Slide 4</vt:lpstr>
      <vt:lpstr>What this Session Covers</vt:lpstr>
      <vt:lpstr>Foundation:  Thoughts and Actions Create Us</vt:lpstr>
      <vt:lpstr>Counterfeit Principles- Buyers Beware </vt:lpstr>
      <vt:lpstr>The Elusive Synergistic-Teamwork</vt:lpstr>
      <vt:lpstr>The  Ecosystem of Conflicts   </vt:lpstr>
      <vt:lpstr>The foundations For Human Conflicts  - The Six Human Traits </vt:lpstr>
      <vt:lpstr>The foundations For Human Conflicts  - The Six Human Traits </vt:lpstr>
      <vt:lpstr>The foundations For Human Conflicts  - The six human traits </vt:lpstr>
      <vt:lpstr>Your  Mind  Realm = Personal-Fliter + Creator’s-Complex + Chattering-Mind</vt:lpstr>
      <vt:lpstr>The foundations For Human Conflicts. </vt:lpstr>
      <vt:lpstr>The foundations For Human Conflicts – Shifting Identity </vt:lpstr>
      <vt:lpstr>The foundations For Human Conflicts –  The Human Animal </vt:lpstr>
      <vt:lpstr>The foundations For Human Conflicts – Human Animal </vt:lpstr>
      <vt:lpstr>The Prerequisite of Harmony </vt:lpstr>
      <vt:lpstr>The Prerequisite of Harmony </vt:lpstr>
      <vt:lpstr>How to De-escalate Conflicts. </vt:lpstr>
      <vt:lpstr>How to De-escalate Conflicts. </vt:lpstr>
      <vt:lpstr>How to De-escalate Conflicts. </vt:lpstr>
      <vt:lpstr>How to De-escalate Conflicts. </vt:lpstr>
      <vt:lpstr>Cultivate De-escalating Muscles</vt:lpstr>
      <vt:lpstr>The Creative Principle of Harmony  </vt:lpstr>
      <vt:lpstr>The Operative Practices to enable Harmony  </vt:lpstr>
      <vt:lpstr>The Operative Practices to enable Harmony – Bad Example </vt:lpstr>
      <vt:lpstr>The Operative Practices to enable Harmony – Good Example </vt:lpstr>
      <vt:lpstr>The Operative Practices to enable Harmony – Physical Example </vt:lpstr>
      <vt:lpstr>Summary </vt:lpstr>
    </vt:vector>
  </TitlesOfParts>
  <Company>Citigroup Development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nd68023</dc:creator>
  <cp:lastModifiedBy>Bob</cp:lastModifiedBy>
  <cp:revision>1299</cp:revision>
  <dcterms:created xsi:type="dcterms:W3CDTF">2006-03-18T01:12:44Z</dcterms:created>
  <dcterms:modified xsi:type="dcterms:W3CDTF">2012-07-06T15:31:08Z</dcterms:modified>
</cp:coreProperties>
</file>